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330" r:id="rId2"/>
    <p:sldId id="411" r:id="rId3"/>
    <p:sldId id="305" r:id="rId4"/>
    <p:sldId id="304" r:id="rId5"/>
    <p:sldId id="257" r:id="rId6"/>
    <p:sldId id="258" r:id="rId7"/>
    <p:sldId id="259"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261" r:id="rId21"/>
    <p:sldId id="260" r:id="rId22"/>
    <p:sldId id="262" r:id="rId23"/>
    <p:sldId id="306" r:id="rId24"/>
    <p:sldId id="263" r:id="rId25"/>
    <p:sldId id="307" r:id="rId26"/>
    <p:sldId id="539" r:id="rId27"/>
    <p:sldId id="264" r:id="rId28"/>
    <p:sldId id="310" r:id="rId29"/>
    <p:sldId id="265" r:id="rId30"/>
    <p:sldId id="266" r:id="rId31"/>
    <p:sldId id="267" r:id="rId32"/>
    <p:sldId id="268" r:id="rId33"/>
    <p:sldId id="419" r:id="rId34"/>
    <p:sldId id="308" r:id="rId35"/>
    <p:sldId id="312" r:id="rId36"/>
    <p:sldId id="309" r:id="rId37"/>
    <p:sldId id="311" r:id="rId38"/>
    <p:sldId id="469" r:id="rId39"/>
    <p:sldId id="421" r:id="rId40"/>
    <p:sldId id="422" r:id="rId41"/>
    <p:sldId id="423" r:id="rId42"/>
    <p:sldId id="269" r:id="rId43"/>
    <p:sldId id="501" r:id="rId44"/>
    <p:sldId id="426" r:id="rId45"/>
    <p:sldId id="270" r:id="rId46"/>
    <p:sldId id="271" r:id="rId47"/>
    <p:sldId id="272" r:id="rId48"/>
    <p:sldId id="273" r:id="rId49"/>
    <p:sldId id="502" r:id="rId50"/>
    <p:sldId id="274" r:id="rId51"/>
    <p:sldId id="431" r:id="rId52"/>
    <p:sldId id="275" r:id="rId53"/>
    <p:sldId id="504" r:id="rId54"/>
    <p:sldId id="505" r:id="rId55"/>
    <p:sldId id="506" r:id="rId56"/>
    <p:sldId id="503" r:id="rId57"/>
    <p:sldId id="507" r:id="rId58"/>
    <p:sldId id="508" r:id="rId59"/>
    <p:sldId id="509" r:id="rId60"/>
    <p:sldId id="510" r:id="rId61"/>
    <p:sldId id="511" r:id="rId62"/>
    <p:sldId id="549" r:id="rId63"/>
    <p:sldId id="512" r:id="rId64"/>
    <p:sldId id="513" r:id="rId65"/>
    <p:sldId id="540" r:id="rId66"/>
    <p:sldId id="541" r:id="rId67"/>
    <p:sldId id="542" r:id="rId68"/>
    <p:sldId id="435" r:id="rId69"/>
    <p:sldId id="514" r:id="rId70"/>
    <p:sldId id="515" r:id="rId71"/>
    <p:sldId id="516" r:id="rId72"/>
    <p:sldId id="277" r:id="rId73"/>
    <p:sldId id="278" r:id="rId74"/>
    <p:sldId id="279" r:id="rId75"/>
    <p:sldId id="281" r:id="rId76"/>
    <p:sldId id="543" r:id="rId77"/>
    <p:sldId id="282" r:id="rId78"/>
    <p:sldId id="283" r:id="rId79"/>
    <p:sldId id="284" r:id="rId80"/>
    <p:sldId id="544" r:id="rId81"/>
    <p:sldId id="545" r:id="rId82"/>
    <p:sldId id="285" r:id="rId83"/>
    <p:sldId id="555" r:id="rId84"/>
    <p:sldId id="547" r:id="rId85"/>
    <p:sldId id="548" r:id="rId86"/>
    <p:sldId id="550" r:id="rId87"/>
    <p:sldId id="551" r:id="rId88"/>
    <p:sldId id="552" r:id="rId89"/>
    <p:sldId id="553" r:id="rId90"/>
    <p:sldId id="554" r:id="rId91"/>
    <p:sldId id="286" r:id="rId92"/>
    <p:sldId id="558" r:id="rId93"/>
    <p:sldId id="287" r:id="rId94"/>
    <p:sldId id="437" r:id="rId95"/>
    <p:sldId id="288" r:id="rId96"/>
    <p:sldId id="559" r:id="rId97"/>
    <p:sldId id="289" r:id="rId98"/>
    <p:sldId id="313" r:id="rId99"/>
    <p:sldId id="290" r:id="rId100"/>
    <p:sldId id="524" r:id="rId101"/>
    <p:sldId id="556" r:id="rId102"/>
    <p:sldId id="557" r:id="rId103"/>
    <p:sldId id="517" r:id="rId104"/>
    <p:sldId id="525" r:id="rId105"/>
    <p:sldId id="291" r:id="rId106"/>
    <p:sldId id="522" r:id="rId107"/>
    <p:sldId id="523" r:id="rId108"/>
    <p:sldId id="560" r:id="rId109"/>
    <p:sldId id="292" r:id="rId110"/>
    <p:sldId id="293" r:id="rId111"/>
    <p:sldId id="294" r:id="rId112"/>
    <p:sldId id="295" r:id="rId113"/>
    <p:sldId id="296" r:id="rId114"/>
    <p:sldId id="297" r:id="rId115"/>
    <p:sldId id="561" r:id="rId116"/>
    <p:sldId id="298" r:id="rId117"/>
    <p:sldId id="299" r:id="rId118"/>
    <p:sldId id="300" r:id="rId119"/>
    <p:sldId id="301" r:id="rId120"/>
    <p:sldId id="302" r:id="rId121"/>
    <p:sldId id="303" r:id="rId122"/>
    <p:sldId id="562" r:id="rId123"/>
    <p:sldId id="546" r:id="rId124"/>
    <p:sldId id="458" r:id="rId125"/>
    <p:sldId id="459" r:id="rId126"/>
    <p:sldId id="460" r:id="rId127"/>
    <p:sldId id="461" r:id="rId128"/>
    <p:sldId id="526" r:id="rId129"/>
    <p:sldId id="462" r:id="rId130"/>
    <p:sldId id="477" r:id="rId131"/>
    <p:sldId id="463" r:id="rId132"/>
    <p:sldId id="467"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3BD54E-83AE-4576-90F8-7222FDFAD99A}">
          <p14:sldIdLst>
            <p14:sldId id="330"/>
            <p14:sldId id="411"/>
            <p14:sldId id="305"/>
            <p14:sldId id="304"/>
            <p14:sldId id="257"/>
            <p14:sldId id="258"/>
            <p14:sldId id="259"/>
            <p14:sldId id="527"/>
            <p14:sldId id="528"/>
            <p14:sldId id="529"/>
            <p14:sldId id="530"/>
            <p14:sldId id="531"/>
            <p14:sldId id="532"/>
            <p14:sldId id="533"/>
            <p14:sldId id="534"/>
            <p14:sldId id="535"/>
            <p14:sldId id="536"/>
            <p14:sldId id="537"/>
            <p14:sldId id="538"/>
            <p14:sldId id="261"/>
            <p14:sldId id="260"/>
            <p14:sldId id="262"/>
            <p14:sldId id="306"/>
            <p14:sldId id="263"/>
            <p14:sldId id="307"/>
            <p14:sldId id="539"/>
            <p14:sldId id="264"/>
            <p14:sldId id="310"/>
            <p14:sldId id="265"/>
            <p14:sldId id="266"/>
            <p14:sldId id="267"/>
            <p14:sldId id="268"/>
            <p14:sldId id="419"/>
            <p14:sldId id="308"/>
            <p14:sldId id="312"/>
            <p14:sldId id="309"/>
            <p14:sldId id="311"/>
            <p14:sldId id="469"/>
            <p14:sldId id="421"/>
            <p14:sldId id="422"/>
            <p14:sldId id="423"/>
            <p14:sldId id="269"/>
            <p14:sldId id="501"/>
            <p14:sldId id="426"/>
            <p14:sldId id="270"/>
            <p14:sldId id="271"/>
            <p14:sldId id="272"/>
            <p14:sldId id="273"/>
            <p14:sldId id="502"/>
            <p14:sldId id="274"/>
            <p14:sldId id="431"/>
            <p14:sldId id="275"/>
            <p14:sldId id="504"/>
            <p14:sldId id="505"/>
            <p14:sldId id="506"/>
            <p14:sldId id="503"/>
            <p14:sldId id="507"/>
            <p14:sldId id="508"/>
            <p14:sldId id="509"/>
            <p14:sldId id="510"/>
            <p14:sldId id="511"/>
          </p14:sldIdLst>
        </p14:section>
        <p14:section name="Week#06 Wednesday’s Lecture" id="{EB7E9B22-0080-4EFF-95D9-1FE5ECC86CCC}">
          <p14:sldIdLst>
            <p14:sldId id="549"/>
            <p14:sldId id="512"/>
            <p14:sldId id="513"/>
            <p14:sldId id="540"/>
            <p14:sldId id="541"/>
            <p14:sldId id="542"/>
            <p14:sldId id="435"/>
            <p14:sldId id="514"/>
            <p14:sldId id="515"/>
            <p14:sldId id="516"/>
            <p14:sldId id="277"/>
            <p14:sldId id="278"/>
            <p14:sldId id="279"/>
            <p14:sldId id="281"/>
            <p14:sldId id="543"/>
            <p14:sldId id="282"/>
            <p14:sldId id="283"/>
            <p14:sldId id="284"/>
            <p14:sldId id="544"/>
            <p14:sldId id="545"/>
            <p14:sldId id="285"/>
            <p14:sldId id="555"/>
          </p14:sldIdLst>
        </p14:section>
        <p14:section name="Week#07 Monday's Lecture" id="{57FD6726-3CE2-4AC6-870E-8CF1CA35B621}">
          <p14:sldIdLst>
            <p14:sldId id="547"/>
            <p14:sldId id="548"/>
            <p14:sldId id="550"/>
            <p14:sldId id="551"/>
            <p14:sldId id="552"/>
            <p14:sldId id="553"/>
            <p14:sldId id="554"/>
            <p14:sldId id="286"/>
            <p14:sldId id="558"/>
            <p14:sldId id="287"/>
            <p14:sldId id="437"/>
            <p14:sldId id="288"/>
            <p14:sldId id="559"/>
            <p14:sldId id="289"/>
            <p14:sldId id="313"/>
            <p14:sldId id="290"/>
            <p14:sldId id="524"/>
            <p14:sldId id="556"/>
            <p14:sldId id="557"/>
            <p14:sldId id="517"/>
            <p14:sldId id="525"/>
            <p14:sldId id="291"/>
            <p14:sldId id="522"/>
            <p14:sldId id="523"/>
            <p14:sldId id="560"/>
            <p14:sldId id="292"/>
            <p14:sldId id="293"/>
            <p14:sldId id="294"/>
            <p14:sldId id="295"/>
            <p14:sldId id="296"/>
            <p14:sldId id="297"/>
            <p14:sldId id="561"/>
            <p14:sldId id="298"/>
            <p14:sldId id="299"/>
            <p14:sldId id="300"/>
            <p14:sldId id="301"/>
            <p14:sldId id="302"/>
            <p14:sldId id="303"/>
            <p14:sldId id="562"/>
            <p14:sldId id="546"/>
            <p14:sldId id="458"/>
            <p14:sldId id="459"/>
            <p14:sldId id="460"/>
            <p14:sldId id="461"/>
            <p14:sldId id="526"/>
            <p14:sldId id="462"/>
            <p14:sldId id="477"/>
            <p14:sldId id="463"/>
            <p14:sldId id="4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76" autoAdjust="0"/>
  </p:normalViewPr>
  <p:slideViewPr>
    <p:cSldViewPr>
      <p:cViewPr varScale="1">
        <p:scale>
          <a:sx n="52" d="100"/>
          <a:sy n="52" d="100"/>
        </p:scale>
        <p:origin x="1293" y="39"/>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F6041-5CE9-43E7-907F-79A39C101F3E}" type="datetimeFigureOut">
              <a:rPr lang="en-US" smtClean="0"/>
              <a:t>4/3/2025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4B6D3-9D1B-4899-A9CB-A5FCED6C9F00}" type="slidenum">
              <a:rPr lang="en-US" smtClean="0"/>
              <a:t>‹#›</a:t>
            </a:fld>
            <a:endParaRPr lang="en-US"/>
          </a:p>
        </p:txBody>
      </p:sp>
    </p:spTree>
    <p:extLst>
      <p:ext uri="{BB962C8B-B14F-4D97-AF65-F5344CB8AC3E}">
        <p14:creationId xmlns:p14="http://schemas.microsoft.com/office/powerpoint/2010/main" val="955196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virtual-labs.github.io/exp-context-switching-iiith/pretes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48</a:t>
            </a:fld>
            <a:endParaRPr lang="en-US"/>
          </a:p>
        </p:txBody>
      </p:sp>
    </p:spTree>
    <p:extLst>
      <p:ext uri="{BB962C8B-B14F-4D97-AF65-F5344CB8AC3E}">
        <p14:creationId xmlns:p14="http://schemas.microsoft.com/office/powerpoint/2010/main" val="28943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65</a:t>
            </a:fld>
            <a:endParaRPr lang="en-US"/>
          </a:p>
        </p:txBody>
      </p:sp>
    </p:spTree>
    <p:extLst>
      <p:ext uri="{BB962C8B-B14F-4D97-AF65-F5344CB8AC3E}">
        <p14:creationId xmlns:p14="http://schemas.microsoft.com/office/powerpoint/2010/main" val="75407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C6C6C"/>
                </a:solidFill>
                <a:effectLst/>
                <a:latin typeface="Arial" panose="020B0604020202020204" pitchFamily="34" charset="0"/>
              </a:rPr>
              <a:t>Long-term (high-level) 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C6C6C"/>
                </a:solidFill>
                <a:effectLst/>
                <a:latin typeface="Arial" panose="020B0604020202020204" pitchFamily="34" charset="0"/>
              </a:rPr>
              <a:t>Short-term (low-level) scheduling</a:t>
            </a:r>
          </a:p>
        </p:txBody>
      </p:sp>
      <p:sp>
        <p:nvSpPr>
          <p:cNvPr id="4" name="Slide Number Placeholder 3"/>
          <p:cNvSpPr>
            <a:spLocks noGrp="1"/>
          </p:cNvSpPr>
          <p:nvPr>
            <p:ph type="sldNum" sz="quarter" idx="5"/>
          </p:nvPr>
        </p:nvSpPr>
        <p:spPr/>
        <p:txBody>
          <a:bodyPr/>
          <a:lstStyle/>
          <a:p>
            <a:fld id="{4CA4B6D3-9D1B-4899-A9CB-A5FCED6C9F00}" type="slidenum">
              <a:rPr lang="en-US" smtClean="0"/>
              <a:t>66</a:t>
            </a:fld>
            <a:endParaRPr lang="en-US"/>
          </a:p>
        </p:txBody>
      </p:sp>
    </p:spTree>
    <p:extLst>
      <p:ext uri="{BB962C8B-B14F-4D97-AF65-F5344CB8AC3E}">
        <p14:creationId xmlns:p14="http://schemas.microsoft.com/office/powerpoint/2010/main" val="2164564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370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Source:-</a:t>
            </a:r>
            <a:r>
              <a:rPr lang="en-US" altLang="zh-CN" dirty="0">
                <a:hlinkClick r:id="rId3"/>
              </a:rPr>
              <a:t>Virtual Labs</a:t>
            </a:r>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86</a:t>
            </a:fld>
            <a:endParaRPr lang="en-US"/>
          </a:p>
        </p:txBody>
      </p:sp>
    </p:spTree>
    <p:extLst>
      <p:ext uri="{BB962C8B-B14F-4D97-AF65-F5344CB8AC3E}">
        <p14:creationId xmlns:p14="http://schemas.microsoft.com/office/powerpoint/2010/main" val="150869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91</a:t>
            </a:fld>
            <a:endParaRPr lang="en-US"/>
          </a:p>
        </p:txBody>
      </p:sp>
    </p:spTree>
    <p:extLst>
      <p:ext uri="{BB962C8B-B14F-4D97-AF65-F5344CB8AC3E}">
        <p14:creationId xmlns:p14="http://schemas.microsoft.com/office/powerpoint/2010/main" val="3338664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106</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107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39827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460795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98232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299452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4245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42</a:t>
            </a:fld>
            <a:endParaRPr lang="en-US"/>
          </a:p>
        </p:txBody>
      </p:sp>
    </p:spTree>
    <p:extLst>
      <p:ext uri="{BB962C8B-B14F-4D97-AF65-F5344CB8AC3E}">
        <p14:creationId xmlns:p14="http://schemas.microsoft.com/office/powerpoint/2010/main" val="248906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ECC5C4-4346-4B1A-B404-58A1D44DED38}"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370723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2854" y="855277"/>
            <a:ext cx="5824682" cy="407356"/>
          </a:xfrm>
          <a:prstGeom prst="rect">
            <a:avLst/>
          </a:prstGeom>
        </p:spPr>
        <p:txBody>
          <a:bodyPr wrap="square" lIns="0" tIns="0" rIns="0" bIns="0">
            <a:spAutoFit/>
          </a:bodyPr>
          <a:lstStyle>
            <a:lvl1pPr>
              <a:defRPr sz="2647"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407356"/>
          </a:xfrm>
          <a:prstGeom prst="rect">
            <a:avLst/>
          </a:prstGeom>
        </p:spPr>
        <p:txBody>
          <a:bodyPr wrap="square" lIns="0" tIns="0" rIns="0" bIns="0">
            <a:spAutoFit/>
          </a:bodyPr>
          <a:lstStyle>
            <a:lvl1pPr>
              <a:defRPr sz="2647" b="1" i="0">
                <a:solidFill>
                  <a:srgbClr val="D92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4/3/2025</a:t>
            </a:fld>
            <a:endParaRPr lang="en-US"/>
          </a:p>
        </p:txBody>
      </p:sp>
      <p:sp>
        <p:nvSpPr>
          <p:cNvPr id="6" name="Holder 6"/>
          <p:cNvSpPr>
            <a:spLocks noGrp="1"/>
          </p:cNvSpPr>
          <p:nvPr>
            <p:ph type="sldNum" sz="quarter" idx="7"/>
          </p:nvPr>
        </p:nvSpPr>
        <p:spPr/>
        <p:txBody>
          <a:bodyPr lIns="0" tIns="0" rIns="0" bIns="0"/>
          <a:lstStyle>
            <a:lvl1pPr>
              <a:defRPr sz="5824" b="1" i="0">
                <a:solidFill>
                  <a:schemeClr val="tx1"/>
                </a:solidFill>
                <a:latin typeface="Times New Roman"/>
                <a:cs typeface="Times New Roman"/>
              </a:defRPr>
            </a:lvl1pPr>
          </a:lstStyle>
          <a:p>
            <a:pPr marL="571530">
              <a:lnSpc>
                <a:spcPts val="6442"/>
              </a:lnSpc>
            </a:pPr>
            <a:fld id="{81D60167-4931-47E6-BA6A-407CBD079E47}" type="slidenum">
              <a:rPr lang="en-US" altLang="zh-CN" spc="-44" smtClean="0"/>
              <a:pPr marL="571530">
                <a:lnSpc>
                  <a:spcPts val="6442"/>
                </a:lnSpc>
              </a:pPr>
              <a:t>‹#›</a:t>
            </a:fld>
            <a:endParaRPr lang="en-US" altLang="zh-CN" spc="-44" dirty="0"/>
          </a:p>
        </p:txBody>
      </p:sp>
    </p:spTree>
    <p:extLst>
      <p:ext uri="{BB962C8B-B14F-4D97-AF65-F5344CB8AC3E}">
        <p14:creationId xmlns:p14="http://schemas.microsoft.com/office/powerpoint/2010/main" val="337730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ECC5C4-4346-4B1A-B404-58A1D44DED38}" type="datetimeFigureOut">
              <a:rPr lang="en-US" smtClean="0"/>
              <a:pPr/>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ECC5C4-4346-4B1A-B404-58A1D44DED38}"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ECC5C4-4346-4B1A-B404-58A1D44DED38}" type="datetimeFigureOut">
              <a:rPr lang="en-US" smtClean="0"/>
              <a:pPr/>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ECC5C4-4346-4B1A-B404-58A1D44DED38}" type="datetimeFigureOut">
              <a:rPr lang="en-US" smtClean="0"/>
              <a:pPr/>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CC5C4-4346-4B1A-B404-58A1D44DED38}" type="datetimeFigureOut">
              <a:rPr lang="en-US" smtClean="0"/>
              <a:pPr/>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ECC5C4-4346-4B1A-B404-58A1D44DED38}"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ECC5C4-4346-4B1A-B404-58A1D44DED38}" type="datetimeFigureOut">
              <a:rPr lang="en-US" smtClean="0"/>
              <a:pPr/>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CC5C4-4346-4B1A-B404-58A1D44DED38}" type="datetimeFigureOut">
              <a:rPr lang="en-US" smtClean="0"/>
              <a:pPr/>
              <a:t>4/3/2025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746A8-8CF8-478C-B1A2-CF1B5A03C75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6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whatismybrowser.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en-US" altLang="en-US"/>
              <a:t>Chapter 3:  Processes</a:t>
            </a:r>
          </a:p>
        </p:txBody>
      </p:sp>
      <p:sp>
        <p:nvSpPr>
          <p:cNvPr id="3" name="Subtitle 2"/>
          <p:cNvSpPr txBox="1">
            <a:spLocks/>
          </p:cNvSpPr>
          <p:nvPr/>
        </p:nvSpPr>
        <p:spPr>
          <a:xfrm>
            <a:off x="1400175" y="3162300"/>
            <a:ext cx="6400800" cy="53340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Part Two: Process Management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5437" y="3029791"/>
            <a:ext cx="2259666" cy="1878666"/>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3" name="object 3"/>
          <p:cNvSpPr txBox="1"/>
          <p:nvPr/>
        </p:nvSpPr>
        <p:spPr>
          <a:xfrm>
            <a:off x="2022661" y="3064808"/>
            <a:ext cx="1972235" cy="397741"/>
          </a:xfrm>
          <a:prstGeom prst="rect">
            <a:avLst/>
          </a:prstGeom>
          <a:solidFill>
            <a:srgbClr val="D5D5D5"/>
          </a:solidFill>
          <a:ln w="12699">
            <a:solidFill>
              <a:srgbClr val="000000"/>
            </a:solidFill>
          </a:ln>
        </p:spPr>
        <p:txBody>
          <a:bodyPr vert="horz" wrap="square" lIns="0" tIns="44263" rIns="0" bIns="0" rtlCol="0">
            <a:spAutoFit/>
          </a:bodyPr>
          <a:lstStyle/>
          <a:p>
            <a:pPr marL="115427">
              <a:spcBef>
                <a:spcPts val="349"/>
              </a:spcBef>
            </a:pPr>
            <a:r>
              <a:rPr sz="2294" b="1" spc="-9" dirty="0">
                <a:latin typeface="Times New Roman"/>
                <a:cs typeface="Times New Roman"/>
              </a:rPr>
              <a:t>Memory</a:t>
            </a:r>
            <a:endParaRPr sz="2294">
              <a:latin typeface="Times New Roman"/>
              <a:cs typeface="Times New Roman"/>
            </a:endParaRPr>
          </a:p>
        </p:txBody>
      </p:sp>
      <p:sp>
        <p:nvSpPr>
          <p:cNvPr id="4" name="object 4"/>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5" name="object 5"/>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6" name="object 6"/>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7" name="object 7"/>
          <p:cNvSpPr txBox="1"/>
          <p:nvPr/>
        </p:nvSpPr>
        <p:spPr>
          <a:xfrm>
            <a:off x="1078006" y="1676401"/>
            <a:ext cx="7062507" cy="978036"/>
          </a:xfrm>
          <a:prstGeom prst="rect">
            <a:avLst/>
          </a:prstGeom>
        </p:spPr>
        <p:txBody>
          <a:bodyPr vert="horz" wrap="square" lIns="0" tIns="8965" rIns="0" bIns="0" rtlCol="0">
            <a:spAutoFit/>
          </a:bodyPr>
          <a:lstStyle/>
          <a:p>
            <a:pPr marL="313781" marR="4483" indent="-302575">
              <a:lnSpc>
                <a:spcPct val="100699"/>
              </a:lnSpc>
              <a:spcBef>
                <a:spcPts val="71"/>
              </a:spcBef>
              <a:tabLst>
                <a:tab pos="1576191" algn="l"/>
              </a:tabLst>
            </a:pPr>
            <a:r>
              <a:rPr sz="2118" b="1" dirty="0">
                <a:latin typeface="Times New Roman"/>
                <a:cs typeface="Times New Roman"/>
              </a:rPr>
              <a:t>In</a:t>
            </a:r>
            <a:r>
              <a:rPr sz="2118" b="1" spc="-22" dirty="0">
                <a:latin typeface="Times New Roman"/>
                <a:cs typeface="Times New Roman"/>
              </a:rPr>
              <a:t> </a:t>
            </a:r>
            <a:r>
              <a:rPr sz="2118" b="1" dirty="0">
                <a:latin typeface="Times New Roman"/>
                <a:cs typeface="Times New Roman"/>
              </a:rPr>
              <a:t>its</a:t>
            </a:r>
            <a:r>
              <a:rPr sz="2118" b="1" spc="-18" dirty="0">
                <a:latin typeface="Times New Roman"/>
                <a:cs typeface="Times New Roman"/>
              </a:rPr>
              <a:t> </a:t>
            </a:r>
            <a:r>
              <a:rPr sz="2118" b="1" dirty="0">
                <a:latin typeface="Times New Roman"/>
                <a:cs typeface="Times New Roman"/>
              </a:rPr>
              <a:t>simplest</a:t>
            </a:r>
            <a:r>
              <a:rPr sz="2118" b="1" spc="-13" dirty="0">
                <a:latin typeface="Times New Roman"/>
                <a:cs typeface="Times New Roman"/>
              </a:rPr>
              <a:t> </a:t>
            </a:r>
            <a:r>
              <a:rPr sz="2118" b="1" dirty="0">
                <a:latin typeface="Times New Roman"/>
                <a:cs typeface="Times New Roman"/>
              </a:rPr>
              <a:t>form,</a:t>
            </a:r>
            <a:r>
              <a:rPr sz="2118" b="1" spc="-13"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computer</a:t>
            </a:r>
            <a:r>
              <a:rPr sz="2118" b="1" spc="-13" dirty="0">
                <a:latin typeface="Times New Roman"/>
                <a:cs typeface="Times New Roman"/>
              </a:rPr>
              <a:t> </a:t>
            </a:r>
            <a:r>
              <a:rPr sz="2118" b="1" dirty="0">
                <a:latin typeface="Times New Roman"/>
                <a:cs typeface="Times New Roman"/>
              </a:rPr>
              <a:t>performs</a:t>
            </a:r>
            <a:r>
              <a:rPr sz="2118" b="1" spc="-18" dirty="0">
                <a:latin typeface="Times New Roman"/>
                <a:cs typeface="Times New Roman"/>
              </a:rPr>
              <a:t> </a:t>
            </a:r>
            <a:r>
              <a:rPr sz="2118" b="1" spc="-9" dirty="0">
                <a:latin typeface="Times New Roman"/>
                <a:cs typeface="Times New Roman"/>
              </a:rPr>
              <a:t>instructions</a:t>
            </a:r>
            <a:r>
              <a:rPr sz="2118" b="1" spc="-18" dirty="0">
                <a:latin typeface="Times New Roman"/>
                <a:cs typeface="Times New Roman"/>
              </a:rPr>
              <a:t> </a:t>
            </a:r>
            <a:r>
              <a:rPr sz="2118" b="1" spc="-22" dirty="0">
                <a:latin typeface="Times New Roman"/>
                <a:cs typeface="Times New Roman"/>
              </a:rPr>
              <a:t>on </a:t>
            </a:r>
            <a:r>
              <a:rPr sz="2118" b="1" spc="-9" dirty="0">
                <a:latin typeface="Times New Roman"/>
                <a:cs typeface="Times New Roman"/>
              </a:rPr>
              <a:t>operands.</a:t>
            </a:r>
            <a:r>
              <a:rPr sz="2118" b="1" dirty="0">
                <a:latin typeface="Times New Roman"/>
                <a:cs typeface="Times New Roman"/>
              </a:rPr>
              <a:t>	Registers</a:t>
            </a:r>
            <a:r>
              <a:rPr sz="2118" b="1" spc="-31" dirty="0">
                <a:latin typeface="Times New Roman"/>
                <a:cs typeface="Times New Roman"/>
              </a:rPr>
              <a:t> </a:t>
            </a:r>
            <a:r>
              <a:rPr sz="2118" b="1" dirty="0">
                <a:latin typeface="Times New Roman"/>
                <a:cs typeface="Times New Roman"/>
              </a:rPr>
              <a:t>are</a:t>
            </a:r>
            <a:r>
              <a:rPr sz="2118" b="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hold</a:t>
            </a:r>
            <a:r>
              <a:rPr sz="2118" b="1" spc="-31" dirty="0">
                <a:latin typeface="Times New Roman"/>
                <a:cs typeface="Times New Roman"/>
              </a:rPr>
              <a:t> </a:t>
            </a:r>
            <a:r>
              <a:rPr sz="2118" b="1" dirty="0">
                <a:latin typeface="Times New Roman"/>
                <a:cs typeface="Times New Roman"/>
              </a:rPr>
              <a:t>values</a:t>
            </a:r>
            <a:r>
              <a:rPr sz="2118" b="1" spc="-31" dirty="0">
                <a:latin typeface="Times New Roman"/>
                <a:cs typeface="Times New Roman"/>
              </a:rPr>
              <a:t> </a:t>
            </a:r>
            <a:r>
              <a:rPr sz="2118" b="1" dirty="0">
                <a:latin typeface="Times New Roman"/>
                <a:cs typeface="Times New Roman"/>
              </a:rPr>
              <a:t>temporarily</a:t>
            </a:r>
            <a:r>
              <a:rPr sz="2118" b="1" spc="-26" dirty="0">
                <a:latin typeface="Times New Roman"/>
                <a:cs typeface="Times New Roman"/>
              </a:rPr>
              <a:t> </a:t>
            </a:r>
            <a:r>
              <a:rPr sz="2118" b="1" spc="-22" dirty="0">
                <a:latin typeface="Times New Roman"/>
                <a:cs typeface="Times New Roman"/>
              </a:rPr>
              <a:t>to </a:t>
            </a:r>
            <a:r>
              <a:rPr sz="2118" b="1" dirty="0">
                <a:latin typeface="Times New Roman"/>
                <a:cs typeface="Times New Roman"/>
              </a:rPr>
              <a:t>speed</a:t>
            </a:r>
            <a:r>
              <a:rPr sz="2118" b="1" spc="-79" dirty="0">
                <a:latin typeface="Times New Roman"/>
                <a:cs typeface="Times New Roman"/>
              </a:rPr>
              <a:t> </a:t>
            </a:r>
            <a:r>
              <a:rPr sz="2118" b="1" dirty="0">
                <a:latin typeface="Times New Roman"/>
                <a:cs typeface="Times New Roman"/>
              </a:rPr>
              <a:t>things</a:t>
            </a:r>
            <a:r>
              <a:rPr sz="2118" b="1" spc="-79" dirty="0">
                <a:latin typeface="Times New Roman"/>
                <a:cs typeface="Times New Roman"/>
              </a:rPr>
              <a:t> </a:t>
            </a:r>
            <a:r>
              <a:rPr sz="2118" b="1" spc="-22" dirty="0">
                <a:latin typeface="Times New Roman"/>
                <a:cs typeface="Times New Roman"/>
              </a:rPr>
              <a:t>up.</a:t>
            </a:r>
            <a:endParaRPr sz="2118">
              <a:latin typeface="Times New Roman"/>
              <a:cs typeface="Times New Roman"/>
            </a:endParaRPr>
          </a:p>
        </p:txBody>
      </p:sp>
      <p:sp>
        <p:nvSpPr>
          <p:cNvPr id="8" name="object 8"/>
          <p:cNvSpPr txBox="1"/>
          <p:nvPr/>
        </p:nvSpPr>
        <p:spPr>
          <a:xfrm>
            <a:off x="5405437" y="3029790"/>
            <a:ext cx="2259666" cy="368321"/>
          </a:xfrm>
          <a:prstGeom prst="rect">
            <a:avLst/>
          </a:prstGeom>
          <a:ln w="12699">
            <a:solidFill>
              <a:srgbClr val="000000"/>
            </a:solidFill>
          </a:ln>
        </p:spPr>
        <p:txBody>
          <a:bodyPr vert="horz" wrap="square" lIns="0" tIns="15128" rIns="0" bIns="0" rtlCol="0">
            <a:spAutoFit/>
          </a:bodyPr>
          <a:lstStyle/>
          <a:p>
            <a:pPr marL="1264091">
              <a:spcBef>
                <a:spcPts val="119"/>
              </a:spcBef>
            </a:pPr>
            <a:r>
              <a:rPr sz="2294" b="1" spc="-22" dirty="0">
                <a:latin typeface="Times New Roman"/>
                <a:cs typeface="Times New Roman"/>
              </a:rPr>
              <a:t>CPU</a:t>
            </a:r>
            <a:endParaRPr sz="2294">
              <a:latin typeface="Times New Roman"/>
              <a:cs typeface="Times New Roman"/>
            </a:endParaRPr>
          </a:p>
        </p:txBody>
      </p:sp>
      <p:sp>
        <p:nvSpPr>
          <p:cNvPr id="9" name="object 9"/>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0" name="object 10"/>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1" name="object 1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2" name="object 1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3" name="object 13"/>
          <p:cNvGrpSpPr/>
          <p:nvPr/>
        </p:nvGrpSpPr>
        <p:grpSpPr>
          <a:xfrm>
            <a:off x="5642161" y="4319867"/>
            <a:ext cx="717176" cy="392206"/>
            <a:chOff x="6242049" y="4895849"/>
            <a:chExt cx="812800" cy="444500"/>
          </a:xfrm>
        </p:grpSpPr>
        <p:sp>
          <p:nvSpPr>
            <p:cNvPr id="14" name="object 1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5" name="object 1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6" name="object 1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7" name="object 1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8" name="object 1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9" name="object 1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0" name="object 2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1" name="object 2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2" name="object 2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Producer and Consumer problem</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lgn="just"/>
            <a:r>
              <a:rPr lang="en-US" altLang="zh-CN" sz="2800" dirty="0"/>
              <a:t>The Producer and Consumer problem is a classic synchronization problem in operating systems and concurrent programming. </a:t>
            </a:r>
          </a:p>
          <a:p>
            <a:pPr algn="just"/>
            <a:r>
              <a:rPr lang="en-US" altLang="zh-CN" sz="2800" dirty="0"/>
              <a:t>It describes a scenario where one or more producers generate data and put it into a buffer, and one or more consumers take data from the buffer. </a:t>
            </a:r>
          </a:p>
          <a:p>
            <a:pPr algn="just"/>
            <a:r>
              <a:rPr lang="en-US" altLang="zh-CN" sz="2800" dirty="0"/>
              <a:t>The key challenge is ensuring that data is produced and consumed without causing conflicts (such as accessing the buffer when it's full or empty).</a:t>
            </a:r>
            <a:endParaRPr lang="en-US" sz="4400" dirty="0"/>
          </a:p>
        </p:txBody>
      </p:sp>
    </p:spTree>
    <p:extLst>
      <p:ext uri="{BB962C8B-B14F-4D97-AF65-F5344CB8AC3E}">
        <p14:creationId xmlns:p14="http://schemas.microsoft.com/office/powerpoint/2010/main" val="4048163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FBFC-B94F-06CE-ED30-11AFDDB79E28}"/>
              </a:ext>
            </a:extLst>
          </p:cNvPr>
          <p:cNvSpPr>
            <a:spLocks noGrp="1"/>
          </p:cNvSpPr>
          <p:nvPr>
            <p:ph type="title"/>
          </p:nvPr>
        </p:nvSpPr>
        <p:spPr/>
        <p:txBody>
          <a:bodyPr/>
          <a:lstStyle/>
          <a:p>
            <a:r>
              <a:rPr lang="en-US" altLang="zh-CN" sz="4400" b="1" i="0" dirty="0">
                <a:solidFill>
                  <a:srgbClr val="404040"/>
                </a:solidFill>
                <a:effectLst/>
                <a:latin typeface="DeepSeek-CJK-patch"/>
              </a:rPr>
              <a:t>Race Condition</a:t>
            </a:r>
            <a:endParaRPr lang="zh-CN" altLang="en-US" dirty="0"/>
          </a:p>
        </p:txBody>
      </p:sp>
      <p:sp>
        <p:nvSpPr>
          <p:cNvPr id="3" name="Content Placeholder 2">
            <a:extLst>
              <a:ext uri="{FF2B5EF4-FFF2-40B4-BE49-F238E27FC236}">
                <a16:creationId xmlns:a16="http://schemas.microsoft.com/office/drawing/2014/main" id="{D09C0BA4-A38E-6736-FAC3-77DB5EE2E07D}"/>
              </a:ext>
            </a:extLst>
          </p:cNvPr>
          <p:cNvSpPr>
            <a:spLocks noGrp="1"/>
          </p:cNvSpPr>
          <p:nvPr>
            <p:ph idx="1"/>
          </p:nvPr>
        </p:nvSpPr>
        <p:spPr>
          <a:xfrm>
            <a:off x="152400" y="1600200"/>
            <a:ext cx="8839200" cy="4525963"/>
          </a:xfrm>
        </p:spPr>
        <p:txBody>
          <a:bodyPr>
            <a:normAutofit/>
          </a:bodyPr>
          <a:lstStyle/>
          <a:p>
            <a:r>
              <a:rPr lang="en-US" altLang="zh-CN" sz="2800" dirty="0"/>
              <a:t>Both processes modify counter concurrently → corrupts its value.</a:t>
            </a:r>
          </a:p>
          <a:p>
            <a:endParaRPr lang="en-US" altLang="zh-CN" sz="2800" dirty="0"/>
          </a:p>
          <a:p>
            <a:r>
              <a:rPr lang="en-US" altLang="zh-CN" sz="2800" dirty="0"/>
              <a:t>Example: Producer and consumer simultaneously increment/decrement counter, leading to lost updates.</a:t>
            </a:r>
            <a:endParaRPr lang="zh-CN" altLang="en-US" sz="2800" dirty="0"/>
          </a:p>
        </p:txBody>
      </p:sp>
    </p:spTree>
    <p:extLst>
      <p:ext uri="{BB962C8B-B14F-4D97-AF65-F5344CB8AC3E}">
        <p14:creationId xmlns:p14="http://schemas.microsoft.com/office/powerpoint/2010/main" val="2265703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FBFC-B94F-06CE-ED30-11AFDDB79E28}"/>
              </a:ext>
            </a:extLst>
          </p:cNvPr>
          <p:cNvSpPr>
            <a:spLocks noGrp="1"/>
          </p:cNvSpPr>
          <p:nvPr>
            <p:ph type="title"/>
          </p:nvPr>
        </p:nvSpPr>
        <p:spPr/>
        <p:txBody>
          <a:bodyPr>
            <a:normAutofit/>
          </a:bodyPr>
          <a:lstStyle/>
          <a:p>
            <a:r>
              <a:rPr lang="en-US" altLang="zh-CN" sz="4400" dirty="0"/>
              <a:t>Busy Waiting</a:t>
            </a:r>
            <a:endParaRPr lang="zh-CN" altLang="en-US" dirty="0"/>
          </a:p>
        </p:txBody>
      </p:sp>
      <p:sp>
        <p:nvSpPr>
          <p:cNvPr id="3" name="Content Placeholder 2">
            <a:extLst>
              <a:ext uri="{FF2B5EF4-FFF2-40B4-BE49-F238E27FC236}">
                <a16:creationId xmlns:a16="http://schemas.microsoft.com/office/drawing/2014/main" id="{D09C0BA4-A38E-6736-FAC3-77DB5EE2E07D}"/>
              </a:ext>
            </a:extLst>
          </p:cNvPr>
          <p:cNvSpPr>
            <a:spLocks noGrp="1"/>
          </p:cNvSpPr>
          <p:nvPr>
            <p:ph idx="1"/>
          </p:nvPr>
        </p:nvSpPr>
        <p:spPr>
          <a:xfrm>
            <a:off x="152400" y="1600201"/>
            <a:ext cx="8839200" cy="990600"/>
          </a:xfrm>
        </p:spPr>
        <p:txBody>
          <a:bodyPr>
            <a:normAutofit/>
          </a:bodyPr>
          <a:lstStyle/>
          <a:p>
            <a:r>
              <a:rPr lang="en-US" altLang="zh-CN" sz="2800" dirty="0"/>
              <a:t>Wastes CPU cycles while waiting (while (counter == BUFFER_SIZE)).</a:t>
            </a:r>
            <a:endParaRPr lang="en-US" altLang="zh-CN" sz="1600" dirty="0"/>
          </a:p>
          <a:p>
            <a:endParaRPr lang="en-US" altLang="zh-CN" sz="1600" dirty="0"/>
          </a:p>
          <a:p>
            <a:endParaRPr lang="zh-CN" altLang="en-US" sz="2800" dirty="0"/>
          </a:p>
        </p:txBody>
      </p:sp>
      <p:sp>
        <p:nvSpPr>
          <p:cNvPr id="7" name="TextBox 6">
            <a:extLst>
              <a:ext uri="{FF2B5EF4-FFF2-40B4-BE49-F238E27FC236}">
                <a16:creationId xmlns:a16="http://schemas.microsoft.com/office/drawing/2014/main" id="{B9112BDB-0317-C851-48A3-2A76DEBA0502}"/>
              </a:ext>
            </a:extLst>
          </p:cNvPr>
          <p:cNvSpPr txBox="1"/>
          <p:nvPr/>
        </p:nvSpPr>
        <p:spPr>
          <a:xfrm>
            <a:off x="454891" y="4800600"/>
            <a:ext cx="7848600" cy="892552"/>
          </a:xfrm>
          <a:prstGeom prst="rect">
            <a:avLst/>
          </a:prstGeom>
          <a:noFill/>
        </p:spPr>
        <p:txBody>
          <a:bodyPr wrap="square">
            <a:spAutoFit/>
          </a:bodyPr>
          <a:lstStyle/>
          <a:p>
            <a:r>
              <a:rPr lang="en-US" altLang="zh-CN" sz="2600" dirty="0"/>
              <a:t>Critical sections (counter++, counter--, buffer access) lack protection</a:t>
            </a:r>
          </a:p>
        </p:txBody>
      </p:sp>
      <p:sp>
        <p:nvSpPr>
          <p:cNvPr id="8" name="Title 1">
            <a:extLst>
              <a:ext uri="{FF2B5EF4-FFF2-40B4-BE49-F238E27FC236}">
                <a16:creationId xmlns:a16="http://schemas.microsoft.com/office/drawing/2014/main" id="{97C08255-719A-B3D0-847F-18B36FC6A6D4}"/>
              </a:ext>
            </a:extLst>
          </p:cNvPr>
          <p:cNvSpPr txBox="1">
            <a:spLocks/>
          </p:cNvSpPr>
          <p:nvPr/>
        </p:nvSpPr>
        <p:spPr>
          <a:xfrm>
            <a:off x="729673" y="345901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No Mutual Exclusion</a:t>
            </a:r>
            <a:endParaRPr lang="zh-CN" altLang="en-US" dirty="0"/>
          </a:p>
        </p:txBody>
      </p:sp>
    </p:spTree>
    <p:extLst>
      <p:ext uri="{BB962C8B-B14F-4D97-AF65-F5344CB8AC3E}">
        <p14:creationId xmlns:p14="http://schemas.microsoft.com/office/powerpoint/2010/main" val="922907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a:xfrm>
            <a:off x="457200" y="1600200"/>
            <a:ext cx="8229600" cy="4038600"/>
          </a:xfrm>
        </p:spPr>
        <p:txBody>
          <a:bodyPr>
            <a:normAutofit/>
          </a:bodyPr>
          <a:lstStyle/>
          <a:p>
            <a:r>
              <a:rPr lang="en-US" altLang="zh-CN" b="1" dirty="0"/>
              <a:t>Producer-consumer problem</a:t>
            </a:r>
          </a:p>
          <a:p>
            <a:pPr>
              <a:buNone/>
            </a:pPr>
            <a:r>
              <a:rPr lang="en-US" altLang="zh-CN" dirty="0"/>
              <a:t>	Considering, we have a producer, a consumer and </a:t>
            </a:r>
            <a:r>
              <a:rPr lang="en-US" altLang="zh-CN" dirty="0">
                <a:highlight>
                  <a:srgbClr val="FFFF00"/>
                </a:highlight>
              </a:rPr>
              <a:t>data is sent from producer to consumer.</a:t>
            </a:r>
          </a:p>
          <a:p>
            <a:pPr lvl="1"/>
            <a:r>
              <a:rPr lang="en-US" altLang="zh-CN" dirty="0"/>
              <a:t> unbounded-buffer places no practical limits on the size of the buffer</a:t>
            </a:r>
          </a:p>
          <a:p>
            <a:pPr lvl="1"/>
            <a:r>
              <a:rPr lang="en-US" altLang="zh-CN" dirty="0"/>
              <a:t>Bounded-buffer assumes that there is fixed buffer size</a:t>
            </a:r>
          </a:p>
        </p:txBody>
      </p:sp>
    </p:spTree>
    <p:extLst>
      <p:ext uri="{BB962C8B-B14F-4D97-AF65-F5344CB8AC3E}">
        <p14:creationId xmlns:p14="http://schemas.microsoft.com/office/powerpoint/2010/main" val="42203441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normAutofit fontScale="90000"/>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normAutofit fontScale="85000" lnSpcReduction="20000"/>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Producer-Consumer Problem</a:t>
            </a:r>
          </a:p>
        </p:txBody>
      </p:sp>
      <p:pic>
        <p:nvPicPr>
          <p:cNvPr id="4" name="Content Placeholder 3" descr="44.png"/>
          <p:cNvPicPr>
            <a:picLocks noGrp="1" noChangeAspect="1"/>
          </p:cNvPicPr>
          <p:nvPr>
            <p:ph idx="1"/>
          </p:nvPr>
        </p:nvPicPr>
        <p:blipFill>
          <a:blip r:embed="rId2"/>
          <a:stretch>
            <a:fillRect/>
          </a:stretch>
        </p:blipFill>
        <p:spPr>
          <a:xfrm>
            <a:off x="685800" y="2209800"/>
            <a:ext cx="8053034" cy="2890199"/>
          </a:xfrm>
        </p:spPr>
      </p:pic>
    </p:spTree>
    <p:extLst>
      <p:ext uri="{BB962C8B-B14F-4D97-AF65-F5344CB8AC3E}">
        <p14:creationId xmlns:p14="http://schemas.microsoft.com/office/powerpoint/2010/main" val="573467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normAutofit fontScale="90000"/>
          </a:bodyPr>
          <a:lstStyle/>
          <a:p>
            <a:pPr eaLnBrk="1" hangingPunct="1"/>
            <a:r>
              <a:rPr lang="en-US" altLang="en-US" dirty="0"/>
              <a:t>Producer </a:t>
            </a:r>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normAutofit fontScale="92500" lnSpcReduction="20000"/>
          </a:bodyPr>
          <a:lstStyle/>
          <a:p>
            <a:pPr marL="0" indent="0">
              <a:buFont typeface="Monotype Sorts" pitchFamily="-84" charset="2"/>
              <a:buNone/>
            </a:pPr>
            <a:r>
              <a:rPr lang="en-US" altLang="en-US" sz="2800" dirty="0">
                <a:latin typeface="Courier New" panose="02070309020205020404" pitchFamily="49" charset="0"/>
              </a:rPr>
              <a:t>while (true) {</a:t>
            </a:r>
            <a:br>
              <a:rPr lang="en-US" altLang="en-US" sz="2800" dirty="0">
                <a:latin typeface="Courier New" panose="02070309020205020404" pitchFamily="49" charset="0"/>
              </a:rPr>
            </a:br>
            <a:r>
              <a:rPr lang="en-US" altLang="en-US" sz="2800" dirty="0">
                <a:latin typeface="Courier New" panose="02070309020205020404" pitchFamily="49" charset="0"/>
              </a:rPr>
              <a:t>	/* produce an item in next produced */ </a:t>
            </a:r>
          </a:p>
          <a:p>
            <a:pPr marL="0" indent="0">
              <a:buFont typeface="Monotype Sorts" pitchFamily="-84" charset="2"/>
              <a:buNone/>
            </a:pPr>
            <a:r>
              <a:rPr lang="en-US" altLang="en-US" sz="2800" dirty="0">
                <a:latin typeface="Courier New" panose="02070309020205020404" pitchFamily="49" charset="0"/>
              </a:rPr>
              <a:t>	</a:t>
            </a:r>
          </a:p>
          <a:p>
            <a:pPr marL="0" indent="0">
              <a:buFont typeface="Monotype Sorts" pitchFamily="-84" charset="2"/>
              <a:buNone/>
            </a:pPr>
            <a:r>
              <a:rPr lang="en-US" altLang="en-US" sz="2800" dirty="0">
                <a:latin typeface="Courier New" panose="02070309020205020404" pitchFamily="49" charset="0"/>
              </a:rPr>
              <a:t>	while (counter == BUFFER_SIZE)  </a:t>
            </a:r>
          </a:p>
          <a:p>
            <a:pPr marL="0" indent="0">
              <a:buFont typeface="Monotype Sorts" pitchFamily="-84" charset="2"/>
              <a:buNone/>
            </a:pPr>
            <a:r>
              <a:rPr lang="en-US" altLang="en-US" sz="2800" dirty="0">
                <a:latin typeface="Courier New" panose="02070309020205020404" pitchFamily="49" charset="0"/>
              </a:rPr>
              <a:t>		; /* do nothing */ </a:t>
            </a:r>
          </a:p>
          <a:p>
            <a:pPr marL="0" indent="0">
              <a:buFont typeface="Monotype Sorts" pitchFamily="-84" charset="2"/>
              <a:buNone/>
            </a:pPr>
            <a:r>
              <a:rPr lang="en-US" altLang="en-US" sz="2800" dirty="0">
                <a:latin typeface="Courier New" panose="02070309020205020404" pitchFamily="49" charset="0"/>
              </a:rPr>
              <a:t>	buffer[in] = </a:t>
            </a:r>
            <a:r>
              <a:rPr lang="en-US" altLang="en-US" sz="2800" dirty="0" err="1">
                <a:latin typeface="Courier New" panose="02070309020205020404" pitchFamily="49" charset="0"/>
              </a:rPr>
              <a:t>next_produced</a:t>
            </a:r>
            <a:r>
              <a:rPr lang="en-US" altLang="en-US" sz="2800" dirty="0">
                <a:latin typeface="Courier New" panose="02070309020205020404" pitchFamily="49" charset="0"/>
              </a:rPr>
              <a:t>; </a:t>
            </a:r>
          </a:p>
          <a:p>
            <a:pPr marL="0" indent="0">
              <a:buFont typeface="Monotype Sorts" pitchFamily="-84" charset="2"/>
              <a:buNone/>
            </a:pPr>
            <a:r>
              <a:rPr lang="en-US" altLang="en-US" sz="2800" dirty="0">
                <a:latin typeface="Courier New" panose="02070309020205020404" pitchFamily="49" charset="0"/>
              </a:rPr>
              <a:t>	in = (in + 1) % BUFFER_SIZE; </a:t>
            </a:r>
          </a:p>
          <a:p>
            <a:pPr marL="0" indent="0">
              <a:buFont typeface="Monotype Sorts" pitchFamily="-84" charset="2"/>
              <a:buNone/>
            </a:pPr>
            <a:r>
              <a:rPr lang="en-US" altLang="en-US" sz="2800" dirty="0">
                <a:latin typeface="Courier New" panose="02070309020205020404" pitchFamily="49" charset="0"/>
              </a:rPr>
              <a:t>	counter++; </a:t>
            </a:r>
          </a:p>
          <a:p>
            <a:pPr marL="0" indent="0">
              <a:buFont typeface="Monotype Sorts" pitchFamily="-84" charset="2"/>
              <a:buNone/>
            </a:pPr>
            <a:r>
              <a:rPr lang="en-US" altLang="en-US" sz="2800" dirty="0">
                <a:latin typeface="Courier New" panose="020703090202050204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normAutofit fontScale="90000"/>
          </a:bodyPr>
          <a:lstStyle/>
          <a:p>
            <a:pPr eaLnBrk="1" hangingPunct="1"/>
            <a:r>
              <a:rPr lang="en-US" altLang="en-US" dirty="0"/>
              <a:t>Consumer</a:t>
            </a:r>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6931219" cy="4860925"/>
          </a:xfrm>
        </p:spPr>
        <p:txBody>
          <a:bodyPr>
            <a:normAutofit fontScale="92500"/>
          </a:bodyPr>
          <a:lstStyle/>
          <a:p>
            <a:pPr marL="0" indent="0">
              <a:buFont typeface="Monotype Sorts" pitchFamily="-84" charset="2"/>
              <a:buNone/>
            </a:pPr>
            <a:r>
              <a:rPr lang="en-US" altLang="en-US" sz="2800" dirty="0">
                <a:latin typeface="Courier New" panose="02070309020205020404" pitchFamily="49" charset="0"/>
              </a:rPr>
              <a:t>while (true) {</a:t>
            </a:r>
          </a:p>
          <a:p>
            <a:pPr marL="0" indent="0">
              <a:buFont typeface="Monotype Sorts" pitchFamily="-84" charset="2"/>
              <a:buNone/>
            </a:pPr>
            <a:r>
              <a:rPr lang="en-US" altLang="en-US" sz="2800" dirty="0">
                <a:latin typeface="Courier New" panose="02070309020205020404" pitchFamily="49" charset="0"/>
              </a:rPr>
              <a:t>	while (counter == 0) </a:t>
            </a:r>
          </a:p>
          <a:p>
            <a:pPr marL="0" indent="0">
              <a:buFont typeface="Monotype Sorts" pitchFamily="-84" charset="2"/>
              <a:buNone/>
            </a:pPr>
            <a:r>
              <a:rPr lang="en-US" altLang="en-US" sz="2800" dirty="0">
                <a:latin typeface="Courier New" panose="02070309020205020404" pitchFamily="49" charset="0"/>
              </a:rPr>
              <a:t>		; /* do nothing */ </a:t>
            </a:r>
          </a:p>
          <a:p>
            <a:pPr marL="0" indent="0">
              <a:buFont typeface="Monotype Sorts" pitchFamily="-84" charset="2"/>
              <a:buNone/>
            </a:pPr>
            <a:r>
              <a:rPr lang="en-US" altLang="en-US" sz="2800" dirty="0">
                <a:latin typeface="Courier New" panose="02070309020205020404" pitchFamily="49" charset="0"/>
              </a:rPr>
              <a:t>	</a:t>
            </a:r>
            <a:r>
              <a:rPr lang="en-US" altLang="en-US" sz="2800" dirty="0" err="1">
                <a:latin typeface="Courier New" panose="02070309020205020404" pitchFamily="49" charset="0"/>
              </a:rPr>
              <a:t>next_consumed</a:t>
            </a:r>
            <a:r>
              <a:rPr lang="en-US" altLang="en-US" sz="2800" dirty="0">
                <a:latin typeface="Courier New" panose="02070309020205020404" pitchFamily="49" charset="0"/>
              </a:rPr>
              <a:t> = buffer[out]; </a:t>
            </a:r>
          </a:p>
          <a:p>
            <a:pPr marL="0" indent="0">
              <a:buFont typeface="Monotype Sorts" pitchFamily="-84" charset="2"/>
              <a:buNone/>
            </a:pPr>
            <a:r>
              <a:rPr lang="en-US" altLang="en-US" sz="2800" dirty="0">
                <a:latin typeface="Courier New" panose="02070309020205020404" pitchFamily="49" charset="0"/>
              </a:rPr>
              <a:t>	out = (out + 1) % BUFFER_SIZE; 	</a:t>
            </a:r>
          </a:p>
          <a:p>
            <a:pPr marL="0" indent="0">
              <a:buFont typeface="Monotype Sorts" pitchFamily="-84" charset="2"/>
              <a:buNone/>
            </a:pPr>
            <a:r>
              <a:rPr lang="en-US" altLang="en-US" sz="2800" dirty="0">
                <a:latin typeface="Courier New" panose="02070309020205020404" pitchFamily="49" charset="0"/>
              </a:rPr>
              <a:t>        counter--; </a:t>
            </a:r>
          </a:p>
          <a:p>
            <a:pPr marL="0" indent="0">
              <a:buFont typeface="Monotype Sorts" pitchFamily="-84" charset="2"/>
              <a:buNone/>
            </a:pPr>
            <a:r>
              <a:rPr lang="en-US" altLang="en-US" sz="2800" dirty="0">
                <a:latin typeface="Courier New" panose="02070309020205020404" pitchFamily="49" charset="0"/>
              </a:rPr>
              <a:t>	/* consume the item in next consumed */ </a:t>
            </a:r>
          </a:p>
          <a:p>
            <a:pPr marL="0" indent="0">
              <a:buFont typeface="Monotype Sorts" pitchFamily="-84" charset="2"/>
              <a:buNone/>
            </a:pPr>
            <a:r>
              <a:rPr lang="en-US" altLang="en-US" sz="2800" dirty="0">
                <a:latin typeface="Courier New" panose="020703090202050204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3D22-7C98-60EA-2015-7D7136C987AA}"/>
              </a:ext>
            </a:extLst>
          </p:cNvPr>
          <p:cNvSpPr>
            <a:spLocks noGrp="1"/>
          </p:cNvSpPr>
          <p:nvPr>
            <p:ph type="title"/>
          </p:nvPr>
        </p:nvSpPr>
        <p:spPr/>
        <p:txBody>
          <a:bodyPr>
            <a:normAutofit fontScale="90000"/>
          </a:bodyPr>
          <a:lstStyle/>
          <a:p>
            <a:r>
              <a:rPr lang="en-US" altLang="zh-CN" dirty="0"/>
              <a:t>Producer (server), Consumer (client)</a:t>
            </a:r>
            <a:endParaRPr lang="zh-CN" altLang="en-US" dirty="0"/>
          </a:p>
        </p:txBody>
      </p:sp>
      <p:sp>
        <p:nvSpPr>
          <p:cNvPr id="3" name="Content Placeholder 2">
            <a:extLst>
              <a:ext uri="{FF2B5EF4-FFF2-40B4-BE49-F238E27FC236}">
                <a16:creationId xmlns:a16="http://schemas.microsoft.com/office/drawing/2014/main" id="{D5FA0CCC-37A5-CA21-9027-764C5957A336}"/>
              </a:ext>
            </a:extLst>
          </p:cNvPr>
          <p:cNvSpPr>
            <a:spLocks noGrp="1"/>
          </p:cNvSpPr>
          <p:nvPr>
            <p:ph idx="1"/>
          </p:nvPr>
        </p:nvSpPr>
        <p:spPr/>
        <p:txBody>
          <a:bodyPr/>
          <a:lstStyle/>
          <a:p>
            <a:pPr algn="just"/>
            <a:r>
              <a:rPr lang="en-US" altLang="zh-CN" dirty="0"/>
              <a:t>Considering, a webserver produces (that is, provides) web content such as HTML files and images, which are consumed (that is, read) by the client web browser requesting the resource.</a:t>
            </a:r>
            <a:endParaRPr lang="zh-CN" altLang="en-US" dirty="0"/>
          </a:p>
        </p:txBody>
      </p:sp>
    </p:spTree>
    <p:extLst>
      <p:ext uri="{BB962C8B-B14F-4D97-AF65-F5344CB8AC3E}">
        <p14:creationId xmlns:p14="http://schemas.microsoft.com/office/powerpoint/2010/main" val="2599046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a:blip r:embed="rId3"/>
          <a:srcRect l="12482" t="28894" r="45351" b="27260"/>
          <a:stretch>
            <a:fillRect/>
          </a:stretch>
        </p:blipFill>
        <p:spPr bwMode="auto">
          <a:xfrm>
            <a:off x="365125" y="900113"/>
            <a:ext cx="6386513" cy="2147887"/>
          </a:xfrm>
          <a:prstGeom prst="rect">
            <a:avLst/>
          </a:prstGeom>
          <a:noFill/>
          <a:ln w="9525">
            <a:noFill/>
            <a:miter lim="800000"/>
            <a:headEnd/>
            <a:tailEnd/>
          </a:ln>
        </p:spPr>
      </p:pic>
      <p:pic>
        <p:nvPicPr>
          <p:cNvPr id="28675" name="Picture 6"/>
          <p:cNvPicPr>
            <a:picLocks noChangeAspect="1"/>
          </p:cNvPicPr>
          <p:nvPr/>
        </p:nvPicPr>
        <p:blipFill>
          <a:blip r:embed="rId4"/>
          <a:srcRect l="10538" t="23701" r="52162" b="26299"/>
          <a:stretch>
            <a:fillRect/>
          </a:stretch>
        </p:blipFill>
        <p:spPr bwMode="auto">
          <a:xfrm>
            <a:off x="228600" y="3200400"/>
            <a:ext cx="8585200" cy="3276600"/>
          </a:xfrm>
          <a:prstGeom prst="rect">
            <a:avLst/>
          </a:prstGeom>
          <a:noFill/>
          <a:ln w="9525">
            <a:noFill/>
            <a:miter lim="800000"/>
            <a:headEnd/>
            <a:tailEnd/>
          </a:ln>
        </p:spPr>
      </p:pic>
      <p:sp>
        <p:nvSpPr>
          <p:cNvPr id="28676"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ltLang="en-US" dirty="0"/>
              <a:t>Producer-Consumer Problem</a:t>
            </a:r>
          </a:p>
        </p:txBody>
      </p:sp>
      <p:sp>
        <p:nvSpPr>
          <p:cNvPr id="3" name="TextBox 2">
            <a:extLst>
              <a:ext uri="{FF2B5EF4-FFF2-40B4-BE49-F238E27FC236}">
                <a16:creationId xmlns:a16="http://schemas.microsoft.com/office/drawing/2014/main" id="{5D13A7D0-DE65-9BA6-696A-EDDEF02DD207}"/>
              </a:ext>
            </a:extLst>
          </p:cNvPr>
          <p:cNvSpPr txBox="1"/>
          <p:nvPr/>
        </p:nvSpPr>
        <p:spPr>
          <a:xfrm>
            <a:off x="1524000" y="1789390"/>
            <a:ext cx="1447800" cy="369332"/>
          </a:xfrm>
          <a:prstGeom prst="rect">
            <a:avLst/>
          </a:prstGeom>
          <a:noFill/>
        </p:spPr>
        <p:txBody>
          <a:bodyPr wrap="square">
            <a:spAutoFit/>
          </a:bodyPr>
          <a:lstStyle/>
          <a:p>
            <a:r>
              <a:rPr lang="en-US" altLang="en-US" dirty="0">
                <a:highlight>
                  <a:srgbClr val="FFFF00"/>
                </a:highlight>
              </a:rPr>
              <a:t>Server</a:t>
            </a:r>
            <a:endParaRPr lang="zh-CN" altLang="en-US" dirty="0">
              <a:highlight>
                <a:srgbClr val="FFFF00"/>
              </a:highlight>
            </a:endParaRPr>
          </a:p>
        </p:txBody>
      </p:sp>
      <p:sp>
        <p:nvSpPr>
          <p:cNvPr id="4" name="TextBox 3">
            <a:extLst>
              <a:ext uri="{FF2B5EF4-FFF2-40B4-BE49-F238E27FC236}">
                <a16:creationId xmlns:a16="http://schemas.microsoft.com/office/drawing/2014/main" id="{43E0655B-B073-E8BF-A88C-0B51A2ED985B}"/>
              </a:ext>
            </a:extLst>
          </p:cNvPr>
          <p:cNvSpPr txBox="1"/>
          <p:nvPr/>
        </p:nvSpPr>
        <p:spPr>
          <a:xfrm>
            <a:off x="5343095" y="1789390"/>
            <a:ext cx="1447800" cy="369332"/>
          </a:xfrm>
          <a:prstGeom prst="rect">
            <a:avLst/>
          </a:prstGeom>
          <a:noFill/>
        </p:spPr>
        <p:txBody>
          <a:bodyPr wrap="square">
            <a:spAutoFit/>
          </a:bodyPr>
          <a:lstStyle/>
          <a:p>
            <a:r>
              <a:rPr lang="en-US" altLang="en-US" dirty="0">
                <a:highlight>
                  <a:srgbClr val="FFFF00"/>
                </a:highlight>
              </a:rPr>
              <a:t>Client</a:t>
            </a:r>
            <a:endParaRPr lang="zh-CN" altLang="en-US" dirty="0">
              <a:highlight>
                <a:srgbClr val="FFFF00"/>
              </a:highlight>
            </a:endParaRPr>
          </a:p>
        </p:txBody>
      </p:sp>
    </p:spTree>
    <p:extLst>
      <p:ext uri="{BB962C8B-B14F-4D97-AF65-F5344CB8AC3E}">
        <p14:creationId xmlns:p14="http://schemas.microsoft.com/office/powerpoint/2010/main" val="4761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9834" y="3024188"/>
            <a:ext cx="2270872" cy="1889872"/>
            <a:chOff x="5967411" y="3427412"/>
            <a:chExt cx="2573655" cy="2141855"/>
          </a:xfrm>
        </p:grpSpPr>
        <p:sp>
          <p:nvSpPr>
            <p:cNvPr id="3" name="object 3"/>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4" name="object 4"/>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grpSp>
      <p:grpSp>
        <p:nvGrpSpPr>
          <p:cNvPr id="5" name="object 5"/>
          <p:cNvGrpSpPr/>
          <p:nvPr/>
        </p:nvGrpSpPr>
        <p:grpSpPr>
          <a:xfrm>
            <a:off x="2017058" y="3059205"/>
            <a:ext cx="1983441" cy="1889872"/>
            <a:chOff x="2133599" y="3467099"/>
            <a:chExt cx="2247900" cy="2141855"/>
          </a:xfrm>
        </p:grpSpPr>
        <p:sp>
          <p:nvSpPr>
            <p:cNvPr id="6" name="object 6"/>
            <p:cNvSpPr/>
            <p:nvPr/>
          </p:nvSpPr>
          <p:spPr>
            <a:xfrm>
              <a:off x="2139949" y="3473449"/>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grpSp>
        <p:nvGrpSpPr>
          <p:cNvPr id="13" name="object 13"/>
          <p:cNvGrpSpPr/>
          <p:nvPr/>
        </p:nvGrpSpPr>
        <p:grpSpPr>
          <a:xfrm>
            <a:off x="5829859" y="3490632"/>
            <a:ext cx="1437154" cy="507066"/>
            <a:chOff x="6454773" y="3956049"/>
            <a:chExt cx="1628775" cy="574675"/>
          </a:xfrm>
        </p:grpSpPr>
        <p:sp>
          <p:nvSpPr>
            <p:cNvPr id="14" name="object 14"/>
            <p:cNvSpPr/>
            <p:nvPr/>
          </p:nvSpPr>
          <p:spPr>
            <a:xfrm>
              <a:off x="6461123" y="3962399"/>
              <a:ext cx="1616075" cy="561975"/>
            </a:xfrm>
            <a:custGeom>
              <a:avLst/>
              <a:gdLst/>
              <a:ahLst/>
              <a:cxnLst/>
              <a:rect l="l" t="t" r="r" b="b"/>
              <a:pathLst>
                <a:path w="1616075" h="561975">
                  <a:moveTo>
                    <a:pt x="1616075" y="0"/>
                  </a:moveTo>
                  <a:lnTo>
                    <a:pt x="0" y="0"/>
                  </a:lnTo>
                  <a:lnTo>
                    <a:pt x="0" y="561975"/>
                  </a:lnTo>
                  <a:lnTo>
                    <a:pt x="1616075" y="561975"/>
                  </a:lnTo>
                  <a:lnTo>
                    <a:pt x="1616075" y="0"/>
                  </a:lnTo>
                  <a:close/>
                </a:path>
              </a:pathLst>
            </a:custGeom>
            <a:solidFill>
              <a:srgbClr val="FFFFFF"/>
            </a:solidFill>
          </p:spPr>
          <p:txBody>
            <a:bodyPr wrap="square" lIns="0" tIns="0" rIns="0" bIns="0" rtlCol="0"/>
            <a:lstStyle/>
            <a:p>
              <a:endParaRPr sz="1588"/>
            </a:p>
          </p:txBody>
        </p:sp>
        <p:sp>
          <p:nvSpPr>
            <p:cNvPr id="15" name="object 15"/>
            <p:cNvSpPr/>
            <p:nvPr/>
          </p:nvSpPr>
          <p:spPr>
            <a:xfrm>
              <a:off x="6461123" y="3962399"/>
              <a:ext cx="1616075" cy="561975"/>
            </a:xfrm>
            <a:custGeom>
              <a:avLst/>
              <a:gdLst/>
              <a:ahLst/>
              <a:cxnLst/>
              <a:rect l="l" t="t" r="r" b="b"/>
              <a:pathLst>
                <a:path w="1616075" h="561975">
                  <a:moveTo>
                    <a:pt x="0" y="0"/>
                  </a:moveTo>
                  <a:lnTo>
                    <a:pt x="1616074" y="0"/>
                  </a:lnTo>
                  <a:lnTo>
                    <a:pt x="1616074" y="561975"/>
                  </a:lnTo>
                  <a:lnTo>
                    <a:pt x="0" y="561975"/>
                  </a:lnTo>
                  <a:lnTo>
                    <a:pt x="0" y="0"/>
                  </a:lnTo>
                  <a:close/>
                </a:path>
              </a:pathLst>
            </a:custGeom>
            <a:ln w="12699">
              <a:solidFill>
                <a:srgbClr val="000000"/>
              </a:solidFill>
            </a:ln>
          </p:spPr>
          <p:txBody>
            <a:bodyPr wrap="square" lIns="0" tIns="0" rIns="0" bIns="0" rtlCol="0"/>
            <a:lstStyle/>
            <a:p>
              <a:endParaRPr sz="1588"/>
            </a:p>
          </p:txBody>
        </p:sp>
      </p:grpSp>
      <p:sp>
        <p:nvSpPr>
          <p:cNvPr id="16" name="object 16"/>
          <p:cNvSpPr txBox="1"/>
          <p:nvPr/>
        </p:nvSpPr>
        <p:spPr>
          <a:xfrm>
            <a:off x="6241115" y="3558148"/>
            <a:ext cx="621366" cy="364361"/>
          </a:xfrm>
          <a:prstGeom prst="rect">
            <a:avLst/>
          </a:prstGeom>
        </p:spPr>
        <p:txBody>
          <a:bodyPr vert="horz" wrap="square" lIns="0" tIns="11206" rIns="0" bIns="0" rtlCol="0">
            <a:spAutoFit/>
          </a:bodyPr>
          <a:lstStyle/>
          <a:p>
            <a:pPr marL="11206">
              <a:spcBef>
                <a:spcPts val="88"/>
              </a:spcBef>
            </a:pPr>
            <a:r>
              <a:rPr sz="2294" spc="-22" dirty="0">
                <a:latin typeface="Times New Roman"/>
                <a:cs typeface="Times New Roman"/>
              </a:rPr>
              <a:t>ALU</a:t>
            </a:r>
            <a:endParaRPr sz="2294">
              <a:latin typeface="Times New Roman"/>
              <a:cs typeface="Times New Roman"/>
            </a:endParaRPr>
          </a:p>
        </p:txBody>
      </p:sp>
      <p:sp>
        <p:nvSpPr>
          <p:cNvPr id="17" name="object 17"/>
          <p:cNvSpPr txBox="1"/>
          <p:nvPr/>
        </p:nvSpPr>
        <p:spPr>
          <a:xfrm>
            <a:off x="4145616" y="3301253"/>
            <a:ext cx="1103779"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ADD</a:t>
            </a:r>
            <a:r>
              <a:rPr sz="1588" b="1" spc="-44" dirty="0">
                <a:latin typeface="Times New Roman"/>
                <a:cs typeface="Times New Roman"/>
              </a:rPr>
              <a:t> </a:t>
            </a:r>
            <a:r>
              <a:rPr sz="1588" b="1" dirty="0">
                <a:latin typeface="Times New Roman"/>
                <a:cs typeface="Times New Roman"/>
              </a:rPr>
              <a:t>R1,</a:t>
            </a:r>
            <a:r>
              <a:rPr sz="1588" b="1" spc="-35" dirty="0">
                <a:latin typeface="Times New Roman"/>
                <a:cs typeface="Times New Roman"/>
              </a:rPr>
              <a:t> </a:t>
            </a:r>
            <a:r>
              <a:rPr sz="1588" b="1" spc="-22" dirty="0">
                <a:latin typeface="Times New Roman"/>
                <a:cs typeface="Times New Roman"/>
              </a:rPr>
              <a:t>R2</a:t>
            </a:r>
            <a:endParaRPr sz="1588">
              <a:latin typeface="Times New Roman"/>
              <a:cs typeface="Times New Roman"/>
            </a:endParaRPr>
          </a:p>
        </p:txBody>
      </p:sp>
      <p:grpSp>
        <p:nvGrpSpPr>
          <p:cNvPr id="18" name="object 18"/>
          <p:cNvGrpSpPr/>
          <p:nvPr/>
        </p:nvGrpSpPr>
        <p:grpSpPr>
          <a:xfrm>
            <a:off x="2935941" y="3527361"/>
            <a:ext cx="4600015" cy="1319493"/>
            <a:chOff x="3175000" y="3997676"/>
            <a:chExt cx="5213350" cy="1495425"/>
          </a:xfrm>
        </p:grpSpPr>
        <p:sp>
          <p:nvSpPr>
            <p:cNvPr id="19" name="object 19"/>
            <p:cNvSpPr/>
            <p:nvPr/>
          </p:nvSpPr>
          <p:spPr>
            <a:xfrm>
              <a:off x="3206749" y="4052887"/>
              <a:ext cx="2694305" cy="65405"/>
            </a:xfrm>
            <a:custGeom>
              <a:avLst/>
              <a:gdLst/>
              <a:ahLst/>
              <a:cxnLst/>
              <a:rect l="l" t="t" r="r" b="b"/>
              <a:pathLst>
                <a:path w="2694304" h="65404">
                  <a:moveTo>
                    <a:pt x="0" y="65086"/>
                  </a:moveTo>
                  <a:lnTo>
                    <a:pt x="149224" y="50005"/>
                  </a:lnTo>
                  <a:lnTo>
                    <a:pt x="309562" y="37305"/>
                  </a:lnTo>
                  <a:lnTo>
                    <a:pt x="478631" y="26193"/>
                  </a:lnTo>
                  <a:lnTo>
                    <a:pt x="654843" y="16667"/>
                  </a:lnTo>
                  <a:lnTo>
                    <a:pt x="838199" y="9524"/>
                  </a:lnTo>
                  <a:lnTo>
                    <a:pt x="1027112" y="3967"/>
                  </a:lnTo>
                  <a:lnTo>
                    <a:pt x="1416049" y="0"/>
                  </a:lnTo>
                  <a:lnTo>
                    <a:pt x="1777999" y="3967"/>
                  </a:lnTo>
                  <a:lnTo>
                    <a:pt x="1955005" y="7936"/>
                  </a:lnTo>
                  <a:lnTo>
                    <a:pt x="2126455" y="14286"/>
                  </a:lnTo>
                  <a:lnTo>
                    <a:pt x="2293143" y="22224"/>
                  </a:lnTo>
                  <a:lnTo>
                    <a:pt x="2453481" y="32543"/>
                  </a:lnTo>
                  <a:lnTo>
                    <a:pt x="2606675" y="43655"/>
                  </a:lnTo>
                  <a:lnTo>
                    <a:pt x="2694207" y="51350"/>
                  </a:lnTo>
                </a:path>
              </a:pathLst>
            </a:custGeom>
            <a:ln w="38099">
              <a:solidFill>
                <a:srgbClr val="000000"/>
              </a:solidFill>
            </a:ln>
          </p:spPr>
          <p:txBody>
            <a:bodyPr wrap="square" lIns="0" tIns="0" rIns="0" bIns="0" rtlCol="0"/>
            <a:lstStyle/>
            <a:p>
              <a:endParaRPr sz="1588"/>
            </a:p>
          </p:txBody>
        </p:sp>
        <p:sp>
          <p:nvSpPr>
            <p:cNvPr id="20" name="object 20"/>
            <p:cNvSpPr/>
            <p:nvPr/>
          </p:nvSpPr>
          <p:spPr>
            <a:xfrm>
              <a:off x="5759777" y="3997676"/>
              <a:ext cx="198120" cy="189865"/>
            </a:xfrm>
            <a:custGeom>
              <a:avLst/>
              <a:gdLst/>
              <a:ahLst/>
              <a:cxnLst/>
              <a:rect l="l" t="t" r="r" b="b"/>
              <a:pathLst>
                <a:path w="198120" h="189864">
                  <a:moveTo>
                    <a:pt x="16683" y="0"/>
                  </a:moveTo>
                  <a:lnTo>
                    <a:pt x="0" y="189768"/>
                  </a:lnTo>
                  <a:lnTo>
                    <a:pt x="198109" y="111566"/>
                  </a:lnTo>
                  <a:lnTo>
                    <a:pt x="16683" y="0"/>
                  </a:lnTo>
                  <a:close/>
                </a:path>
              </a:pathLst>
            </a:custGeom>
            <a:solidFill>
              <a:srgbClr val="000000"/>
            </a:solidFill>
          </p:spPr>
          <p:txBody>
            <a:bodyPr wrap="square" lIns="0" tIns="0" rIns="0" bIns="0" rtlCol="0"/>
            <a:lstStyle/>
            <a:p>
              <a:endParaRPr sz="1588"/>
            </a:p>
          </p:txBody>
        </p:sp>
        <p:sp>
          <p:nvSpPr>
            <p:cNvPr id="21" name="object 21"/>
            <p:cNvSpPr/>
            <p:nvPr/>
          </p:nvSpPr>
          <p:spPr>
            <a:xfrm>
              <a:off x="3212852" y="5078412"/>
              <a:ext cx="2866390" cy="76200"/>
            </a:xfrm>
            <a:custGeom>
              <a:avLst/>
              <a:gdLst/>
              <a:ahLst/>
              <a:cxnLst/>
              <a:rect l="l" t="t" r="r" b="b"/>
              <a:pathLst>
                <a:path w="2866390" h="76200">
                  <a:moveTo>
                    <a:pt x="0" y="75836"/>
                  </a:moveTo>
                  <a:lnTo>
                    <a:pt x="121690" y="61912"/>
                  </a:lnTo>
                  <a:lnTo>
                    <a:pt x="293140" y="46036"/>
                  </a:lnTo>
                  <a:lnTo>
                    <a:pt x="473321" y="31749"/>
                  </a:lnTo>
                  <a:lnTo>
                    <a:pt x="662234" y="20636"/>
                  </a:lnTo>
                  <a:lnTo>
                    <a:pt x="858290" y="11905"/>
                  </a:lnTo>
                  <a:lnTo>
                    <a:pt x="1059902" y="5555"/>
                  </a:lnTo>
                  <a:lnTo>
                    <a:pt x="1476622" y="0"/>
                  </a:lnTo>
                  <a:lnTo>
                    <a:pt x="1863972" y="4762"/>
                  </a:lnTo>
                  <a:lnTo>
                    <a:pt x="2052090" y="10318"/>
                  </a:lnTo>
                  <a:lnTo>
                    <a:pt x="2236240" y="18255"/>
                  </a:lnTo>
                  <a:lnTo>
                    <a:pt x="2414834" y="27780"/>
                  </a:lnTo>
                  <a:lnTo>
                    <a:pt x="2585490" y="39686"/>
                  </a:lnTo>
                  <a:lnTo>
                    <a:pt x="2749002" y="53974"/>
                  </a:lnTo>
                  <a:lnTo>
                    <a:pt x="2865883" y="65962"/>
                  </a:lnTo>
                </a:path>
              </a:pathLst>
            </a:custGeom>
            <a:ln w="38099">
              <a:solidFill>
                <a:srgbClr val="000000"/>
              </a:solidFill>
            </a:ln>
          </p:spPr>
          <p:txBody>
            <a:bodyPr wrap="square" lIns="0" tIns="0" rIns="0" bIns="0" rtlCol="0"/>
            <a:lstStyle/>
            <a:p>
              <a:endParaRPr sz="1588"/>
            </a:p>
          </p:txBody>
        </p:sp>
        <p:sp>
          <p:nvSpPr>
            <p:cNvPr id="22" name="object 22"/>
            <p:cNvSpPr/>
            <p:nvPr/>
          </p:nvSpPr>
          <p:spPr>
            <a:xfrm>
              <a:off x="3175000" y="5034076"/>
              <a:ext cx="2941955" cy="197485"/>
            </a:xfrm>
            <a:custGeom>
              <a:avLst/>
              <a:gdLst/>
              <a:ahLst/>
              <a:cxnLst/>
              <a:rect l="l" t="t" r="r" b="b"/>
              <a:pathLst>
                <a:path w="2941954" h="197485">
                  <a:moveTo>
                    <a:pt x="200088" y="197485"/>
                  </a:moveTo>
                  <a:lnTo>
                    <a:pt x="178435" y="8216"/>
                  </a:lnTo>
                  <a:lnTo>
                    <a:pt x="0" y="124510"/>
                  </a:lnTo>
                  <a:lnTo>
                    <a:pt x="200088" y="197485"/>
                  </a:lnTo>
                  <a:close/>
                </a:path>
                <a:path w="2941954" h="197485">
                  <a:moveTo>
                    <a:pt x="2941637" y="114185"/>
                  </a:moveTo>
                  <a:lnTo>
                    <a:pt x="2761843" y="0"/>
                  </a:lnTo>
                  <a:lnTo>
                    <a:pt x="2742412" y="189509"/>
                  </a:lnTo>
                  <a:lnTo>
                    <a:pt x="2941637" y="114185"/>
                  </a:lnTo>
                  <a:close/>
                </a:path>
              </a:pathLst>
            </a:custGeom>
            <a:solidFill>
              <a:srgbClr val="000000"/>
            </a:solidFill>
          </p:spPr>
          <p:txBody>
            <a:bodyPr wrap="square" lIns="0" tIns="0" rIns="0" bIns="0" rtlCol="0"/>
            <a:lstStyle/>
            <a:p>
              <a:endParaRPr sz="1588"/>
            </a:p>
          </p:txBody>
        </p:sp>
        <p:sp>
          <p:nvSpPr>
            <p:cNvPr id="23" name="object 23"/>
            <p:cNvSpPr/>
            <p:nvPr/>
          </p:nvSpPr>
          <p:spPr>
            <a:xfrm>
              <a:off x="6096000" y="4800600"/>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24" name="object 24"/>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25" name="object 25"/>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26" name="object 26"/>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7" name="object 27"/>
          <p:cNvGrpSpPr/>
          <p:nvPr/>
        </p:nvGrpSpPr>
        <p:grpSpPr>
          <a:xfrm>
            <a:off x="5642161" y="4319867"/>
            <a:ext cx="717176" cy="392206"/>
            <a:chOff x="6242049" y="4895849"/>
            <a:chExt cx="812800" cy="444500"/>
          </a:xfrm>
        </p:grpSpPr>
        <p:sp>
          <p:nvSpPr>
            <p:cNvPr id="28" name="object 28"/>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9" name="object 29"/>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0" name="object 30"/>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1" name="object 31"/>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2" name="object 32"/>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3" name="object 33"/>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4" name="object 34"/>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5" name="object 35"/>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36" name="object 36"/>
          <p:cNvSpPr txBox="1"/>
          <p:nvPr/>
        </p:nvSpPr>
        <p:spPr>
          <a:xfrm>
            <a:off x="5731808" y="4439771"/>
            <a:ext cx="509868" cy="255678"/>
          </a:xfrm>
          <a:prstGeom prst="rect">
            <a:avLst/>
          </a:prstGeom>
        </p:spPr>
        <p:txBody>
          <a:bodyPr vert="horz" wrap="square" lIns="0" tIns="11206" rIns="0" bIns="0" rtlCol="0">
            <a:spAutoFit/>
          </a:bodyPr>
          <a:lstStyle/>
          <a:p>
            <a:pPr marL="7845">
              <a:spcBef>
                <a:spcPts val="88"/>
              </a:spcBef>
            </a:pPr>
            <a:r>
              <a:rPr sz="1588" spc="-18" dirty="0">
                <a:latin typeface="Times New Roman"/>
                <a:cs typeface="Times New Roman"/>
              </a:rPr>
              <a:t>Regs</a:t>
            </a:r>
            <a:endParaRPr sz="1588">
              <a:latin typeface="Times New Roman"/>
              <a:cs typeface="Times New Roman"/>
            </a:endParaRPr>
          </a:p>
        </p:txBody>
      </p:sp>
      <p:grpSp>
        <p:nvGrpSpPr>
          <p:cNvPr id="37" name="object 37"/>
          <p:cNvGrpSpPr/>
          <p:nvPr/>
        </p:nvGrpSpPr>
        <p:grpSpPr>
          <a:xfrm>
            <a:off x="5778033" y="3899647"/>
            <a:ext cx="448235" cy="649941"/>
            <a:chOff x="6396037" y="4419600"/>
            <a:chExt cx="508000" cy="736600"/>
          </a:xfrm>
        </p:grpSpPr>
        <p:sp>
          <p:nvSpPr>
            <p:cNvPr id="38" name="object 38"/>
            <p:cNvSpPr/>
            <p:nvPr/>
          </p:nvSpPr>
          <p:spPr>
            <a:xfrm>
              <a:off x="6415087" y="4487735"/>
              <a:ext cx="149860" cy="597535"/>
            </a:xfrm>
            <a:custGeom>
              <a:avLst/>
              <a:gdLst/>
              <a:ahLst/>
              <a:cxnLst/>
              <a:rect l="l" t="t" r="r" b="b"/>
              <a:pathLst>
                <a:path w="149859" h="597535">
                  <a:moveTo>
                    <a:pt x="0" y="597026"/>
                  </a:moveTo>
                  <a:lnTo>
                    <a:pt x="149619" y="0"/>
                  </a:lnTo>
                </a:path>
              </a:pathLst>
            </a:custGeom>
            <a:ln w="38099">
              <a:solidFill>
                <a:srgbClr val="000000"/>
              </a:solidFill>
            </a:ln>
          </p:spPr>
          <p:txBody>
            <a:bodyPr wrap="square" lIns="0" tIns="0" rIns="0" bIns="0" rtlCol="0"/>
            <a:lstStyle/>
            <a:p>
              <a:endParaRPr sz="1588"/>
            </a:p>
          </p:txBody>
        </p:sp>
        <p:sp>
          <p:nvSpPr>
            <p:cNvPr id="39" name="object 39"/>
            <p:cNvSpPr/>
            <p:nvPr/>
          </p:nvSpPr>
          <p:spPr>
            <a:xfrm>
              <a:off x="6439898" y="4432300"/>
              <a:ext cx="184785" cy="208279"/>
            </a:xfrm>
            <a:custGeom>
              <a:avLst/>
              <a:gdLst/>
              <a:ahLst/>
              <a:cxnLst/>
              <a:rect l="l" t="t" r="r" b="b"/>
              <a:pathLst>
                <a:path w="184784" h="208279">
                  <a:moveTo>
                    <a:pt x="138703" y="0"/>
                  </a:moveTo>
                  <a:lnTo>
                    <a:pt x="0" y="161631"/>
                  </a:lnTo>
                  <a:lnTo>
                    <a:pt x="184786" y="207939"/>
                  </a:lnTo>
                  <a:lnTo>
                    <a:pt x="138703" y="0"/>
                  </a:lnTo>
                  <a:close/>
                </a:path>
              </a:pathLst>
            </a:custGeom>
            <a:solidFill>
              <a:srgbClr val="000000"/>
            </a:solidFill>
          </p:spPr>
          <p:txBody>
            <a:bodyPr wrap="square" lIns="0" tIns="0" rIns="0" bIns="0" rtlCol="0"/>
            <a:lstStyle/>
            <a:p>
              <a:endParaRPr sz="1588"/>
            </a:p>
          </p:txBody>
        </p:sp>
        <p:sp>
          <p:nvSpPr>
            <p:cNvPr id="40" name="object 40"/>
            <p:cNvSpPr/>
            <p:nvPr/>
          </p:nvSpPr>
          <p:spPr>
            <a:xfrm>
              <a:off x="6584949" y="4475180"/>
              <a:ext cx="137795" cy="574675"/>
            </a:xfrm>
            <a:custGeom>
              <a:avLst/>
              <a:gdLst/>
              <a:ahLst/>
              <a:cxnLst/>
              <a:rect l="l" t="t" r="r" b="b"/>
              <a:pathLst>
                <a:path w="137795" h="574675">
                  <a:moveTo>
                    <a:pt x="0" y="574656"/>
                  </a:moveTo>
                  <a:lnTo>
                    <a:pt x="137512" y="0"/>
                  </a:lnTo>
                </a:path>
              </a:pathLst>
            </a:custGeom>
            <a:ln w="38099">
              <a:solidFill>
                <a:srgbClr val="000000"/>
              </a:solidFill>
            </a:ln>
          </p:spPr>
          <p:txBody>
            <a:bodyPr wrap="square" lIns="0" tIns="0" rIns="0" bIns="0" rtlCol="0"/>
            <a:lstStyle/>
            <a:p>
              <a:endParaRPr sz="1588"/>
            </a:p>
          </p:txBody>
        </p:sp>
        <p:sp>
          <p:nvSpPr>
            <p:cNvPr id="41" name="object 41"/>
            <p:cNvSpPr/>
            <p:nvPr/>
          </p:nvSpPr>
          <p:spPr>
            <a:xfrm>
              <a:off x="6598794" y="4419600"/>
              <a:ext cx="185420" cy="207645"/>
            </a:xfrm>
            <a:custGeom>
              <a:avLst/>
              <a:gdLst/>
              <a:ahLst/>
              <a:cxnLst/>
              <a:rect l="l" t="t" r="r" b="b"/>
              <a:pathLst>
                <a:path w="185420" h="207645">
                  <a:moveTo>
                    <a:pt x="136968" y="0"/>
                  </a:moveTo>
                  <a:lnTo>
                    <a:pt x="0" y="163102"/>
                  </a:lnTo>
                  <a:lnTo>
                    <a:pt x="185268" y="207436"/>
                  </a:lnTo>
                  <a:lnTo>
                    <a:pt x="136968" y="0"/>
                  </a:lnTo>
                  <a:close/>
                </a:path>
              </a:pathLst>
            </a:custGeom>
            <a:solidFill>
              <a:srgbClr val="000000"/>
            </a:solidFill>
          </p:spPr>
          <p:txBody>
            <a:bodyPr wrap="square" lIns="0" tIns="0" rIns="0" bIns="0" rtlCol="0"/>
            <a:lstStyle/>
            <a:p>
              <a:endParaRPr sz="1588"/>
            </a:p>
          </p:txBody>
        </p:sp>
        <p:sp>
          <p:nvSpPr>
            <p:cNvPr id="42" name="object 42"/>
            <p:cNvSpPr/>
            <p:nvPr/>
          </p:nvSpPr>
          <p:spPr>
            <a:xfrm>
              <a:off x="6720383" y="4486274"/>
              <a:ext cx="165100" cy="615315"/>
            </a:xfrm>
            <a:custGeom>
              <a:avLst/>
              <a:gdLst/>
              <a:ahLst/>
              <a:cxnLst/>
              <a:rect l="l" t="t" r="r" b="b"/>
              <a:pathLst>
                <a:path w="165100" h="615314">
                  <a:moveTo>
                    <a:pt x="0" y="614720"/>
                  </a:moveTo>
                  <a:lnTo>
                    <a:pt x="164603" y="0"/>
                  </a:lnTo>
                </a:path>
              </a:pathLst>
            </a:custGeom>
            <a:ln w="38099">
              <a:solidFill>
                <a:srgbClr val="000000"/>
              </a:solidFill>
            </a:ln>
          </p:spPr>
          <p:txBody>
            <a:bodyPr wrap="square" lIns="0" tIns="0" rIns="0" bIns="0" rtlCol="0"/>
            <a:lstStyle/>
            <a:p>
              <a:endParaRPr sz="1588"/>
            </a:p>
          </p:txBody>
        </p:sp>
        <p:sp>
          <p:nvSpPr>
            <p:cNvPr id="43" name="object 43"/>
            <p:cNvSpPr/>
            <p:nvPr/>
          </p:nvSpPr>
          <p:spPr>
            <a:xfrm>
              <a:off x="6662866" y="4947546"/>
              <a:ext cx="184150" cy="208915"/>
            </a:xfrm>
            <a:custGeom>
              <a:avLst/>
              <a:gdLst/>
              <a:ahLst/>
              <a:cxnLst/>
              <a:rect l="l" t="t" r="r" b="b"/>
              <a:pathLst>
                <a:path w="184150" h="208914">
                  <a:moveTo>
                    <a:pt x="0" y="0"/>
                  </a:moveTo>
                  <a:lnTo>
                    <a:pt x="42734" y="208653"/>
                  </a:lnTo>
                  <a:lnTo>
                    <a:pt x="184016" y="49273"/>
                  </a:lnTo>
                  <a:lnTo>
                    <a:pt x="0" y="0"/>
                  </a:lnTo>
                  <a:close/>
                </a:path>
              </a:pathLst>
            </a:custGeom>
            <a:solidFill>
              <a:srgbClr val="000000"/>
            </a:solidFill>
          </p:spPr>
          <p:txBody>
            <a:bodyPr wrap="square" lIns="0" tIns="0" rIns="0" bIns="0" rtlCol="0"/>
            <a:lstStyle/>
            <a:p>
              <a:endParaRPr sz="1588"/>
            </a:p>
          </p:txBody>
        </p:sp>
      </p:grpSp>
      <p:sp>
        <p:nvSpPr>
          <p:cNvPr id="44" name="object 44"/>
          <p:cNvSpPr txBox="1"/>
          <p:nvPr/>
        </p:nvSpPr>
        <p:spPr>
          <a:xfrm>
            <a:off x="1078006" y="1676401"/>
            <a:ext cx="7062507" cy="1253111"/>
          </a:xfrm>
          <a:prstGeom prst="rect">
            <a:avLst/>
          </a:prstGeom>
        </p:spPr>
        <p:txBody>
          <a:bodyPr vert="horz" wrap="square" lIns="0" tIns="8965" rIns="0" bIns="0" rtlCol="0">
            <a:spAutoFit/>
          </a:bodyPr>
          <a:lstStyle/>
          <a:p>
            <a:pPr marL="313781" marR="4483" indent="-302575">
              <a:lnSpc>
                <a:spcPct val="100699"/>
              </a:lnSpc>
              <a:spcBef>
                <a:spcPts val="71"/>
              </a:spcBef>
              <a:tabLst>
                <a:tab pos="1576191" algn="l"/>
              </a:tabLst>
            </a:pPr>
            <a:r>
              <a:rPr sz="2118" b="1" dirty="0">
                <a:latin typeface="Times New Roman"/>
                <a:cs typeface="Times New Roman"/>
              </a:rPr>
              <a:t>In</a:t>
            </a:r>
            <a:r>
              <a:rPr sz="2118" b="1" spc="-22" dirty="0">
                <a:latin typeface="Times New Roman"/>
                <a:cs typeface="Times New Roman"/>
              </a:rPr>
              <a:t> </a:t>
            </a:r>
            <a:r>
              <a:rPr sz="2118" b="1" dirty="0">
                <a:latin typeface="Times New Roman"/>
                <a:cs typeface="Times New Roman"/>
              </a:rPr>
              <a:t>its</a:t>
            </a:r>
            <a:r>
              <a:rPr sz="2118" b="1" spc="-18" dirty="0">
                <a:latin typeface="Times New Roman"/>
                <a:cs typeface="Times New Roman"/>
              </a:rPr>
              <a:t> </a:t>
            </a:r>
            <a:r>
              <a:rPr sz="2118" b="1" dirty="0">
                <a:latin typeface="Times New Roman"/>
                <a:cs typeface="Times New Roman"/>
              </a:rPr>
              <a:t>simplest</a:t>
            </a:r>
            <a:r>
              <a:rPr sz="2118" b="1" spc="-13" dirty="0">
                <a:latin typeface="Times New Roman"/>
                <a:cs typeface="Times New Roman"/>
              </a:rPr>
              <a:t> </a:t>
            </a:r>
            <a:r>
              <a:rPr sz="2118" b="1" dirty="0">
                <a:latin typeface="Times New Roman"/>
                <a:cs typeface="Times New Roman"/>
              </a:rPr>
              <a:t>form,</a:t>
            </a:r>
            <a:r>
              <a:rPr sz="2118" b="1" spc="-13"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computer</a:t>
            </a:r>
            <a:r>
              <a:rPr sz="2118" b="1" spc="-13" dirty="0">
                <a:latin typeface="Times New Roman"/>
                <a:cs typeface="Times New Roman"/>
              </a:rPr>
              <a:t> </a:t>
            </a:r>
            <a:r>
              <a:rPr sz="2118" b="1" dirty="0">
                <a:latin typeface="Times New Roman"/>
                <a:cs typeface="Times New Roman"/>
              </a:rPr>
              <a:t>performs</a:t>
            </a:r>
            <a:r>
              <a:rPr sz="2118" b="1" spc="-18" dirty="0">
                <a:latin typeface="Times New Roman"/>
                <a:cs typeface="Times New Roman"/>
              </a:rPr>
              <a:t> </a:t>
            </a:r>
            <a:r>
              <a:rPr sz="2118" b="1" spc="-9" dirty="0">
                <a:latin typeface="Times New Roman"/>
                <a:cs typeface="Times New Roman"/>
              </a:rPr>
              <a:t>instructions</a:t>
            </a:r>
            <a:r>
              <a:rPr sz="2118" b="1" spc="-18" dirty="0">
                <a:latin typeface="Times New Roman"/>
                <a:cs typeface="Times New Roman"/>
              </a:rPr>
              <a:t> </a:t>
            </a:r>
            <a:r>
              <a:rPr sz="2118" b="1" spc="-22" dirty="0">
                <a:latin typeface="Times New Roman"/>
                <a:cs typeface="Times New Roman"/>
              </a:rPr>
              <a:t>on </a:t>
            </a:r>
            <a:r>
              <a:rPr sz="2118" b="1" spc="-9" dirty="0">
                <a:latin typeface="Times New Roman"/>
                <a:cs typeface="Times New Roman"/>
              </a:rPr>
              <a:t>operands.</a:t>
            </a:r>
            <a:r>
              <a:rPr sz="2118" b="1" dirty="0">
                <a:latin typeface="Times New Roman"/>
                <a:cs typeface="Times New Roman"/>
              </a:rPr>
              <a:t>	Registers</a:t>
            </a:r>
            <a:r>
              <a:rPr sz="2118" b="1" spc="-31" dirty="0">
                <a:latin typeface="Times New Roman"/>
                <a:cs typeface="Times New Roman"/>
              </a:rPr>
              <a:t> </a:t>
            </a:r>
            <a:r>
              <a:rPr sz="2118" b="1" dirty="0">
                <a:latin typeface="Times New Roman"/>
                <a:cs typeface="Times New Roman"/>
              </a:rPr>
              <a:t>are</a:t>
            </a:r>
            <a:r>
              <a:rPr sz="2118" b="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hold</a:t>
            </a:r>
            <a:r>
              <a:rPr sz="2118" b="1" spc="-31" dirty="0">
                <a:latin typeface="Times New Roman"/>
                <a:cs typeface="Times New Roman"/>
              </a:rPr>
              <a:t> </a:t>
            </a:r>
            <a:r>
              <a:rPr sz="2118" b="1" dirty="0">
                <a:latin typeface="Times New Roman"/>
                <a:cs typeface="Times New Roman"/>
              </a:rPr>
              <a:t>values</a:t>
            </a:r>
            <a:r>
              <a:rPr sz="2118" b="1" spc="-31" dirty="0">
                <a:latin typeface="Times New Roman"/>
                <a:cs typeface="Times New Roman"/>
              </a:rPr>
              <a:t> </a:t>
            </a:r>
            <a:r>
              <a:rPr sz="2118" b="1" dirty="0">
                <a:latin typeface="Times New Roman"/>
                <a:cs typeface="Times New Roman"/>
              </a:rPr>
              <a:t>temporarily</a:t>
            </a:r>
            <a:r>
              <a:rPr sz="2118" b="1" spc="-26" dirty="0">
                <a:latin typeface="Times New Roman"/>
                <a:cs typeface="Times New Roman"/>
              </a:rPr>
              <a:t> </a:t>
            </a:r>
            <a:r>
              <a:rPr sz="2118" b="1" spc="-22" dirty="0">
                <a:latin typeface="Times New Roman"/>
                <a:cs typeface="Times New Roman"/>
              </a:rPr>
              <a:t>to </a:t>
            </a:r>
            <a:r>
              <a:rPr sz="2118" b="1" dirty="0">
                <a:latin typeface="Times New Roman"/>
                <a:cs typeface="Times New Roman"/>
              </a:rPr>
              <a:t>speed</a:t>
            </a:r>
            <a:r>
              <a:rPr sz="2118" b="1" spc="-79" dirty="0">
                <a:latin typeface="Times New Roman"/>
                <a:cs typeface="Times New Roman"/>
              </a:rPr>
              <a:t> </a:t>
            </a:r>
            <a:r>
              <a:rPr sz="2118" b="1" dirty="0">
                <a:latin typeface="Times New Roman"/>
                <a:cs typeface="Times New Roman"/>
              </a:rPr>
              <a:t>things</a:t>
            </a:r>
            <a:r>
              <a:rPr sz="2118" b="1" spc="-79" dirty="0">
                <a:latin typeface="Times New Roman"/>
                <a:cs typeface="Times New Roman"/>
              </a:rPr>
              <a:t> </a:t>
            </a:r>
            <a:r>
              <a:rPr sz="2118" b="1" spc="-22" dirty="0">
                <a:latin typeface="Times New Roman"/>
                <a:cs typeface="Times New Roman"/>
              </a:rPr>
              <a:t>up.</a:t>
            </a:r>
            <a:endParaRPr sz="2118">
              <a:latin typeface="Times New Roman"/>
              <a:cs typeface="Times New Roman"/>
            </a:endParaRPr>
          </a:p>
          <a:p>
            <a:pPr marL="2028373">
              <a:lnSpc>
                <a:spcPts val="2030"/>
              </a:lnSpc>
            </a:pPr>
            <a:r>
              <a:rPr sz="2118" i="1" spc="-9" dirty="0">
                <a:solidFill>
                  <a:srgbClr val="0A31FF"/>
                </a:solidFill>
                <a:latin typeface="Times New Roman"/>
                <a:cs typeface="Times New Roman"/>
              </a:rPr>
              <a:t>Program</a:t>
            </a:r>
            <a:r>
              <a:rPr sz="2118" i="1" spc="-40" dirty="0">
                <a:solidFill>
                  <a:srgbClr val="0A31FF"/>
                </a:solidFill>
                <a:latin typeface="Times New Roman"/>
                <a:cs typeface="Times New Roman"/>
              </a:rPr>
              <a:t> </a:t>
            </a:r>
            <a:r>
              <a:rPr sz="2118" i="1" dirty="0">
                <a:solidFill>
                  <a:srgbClr val="0A31FF"/>
                </a:solidFill>
                <a:latin typeface="Times New Roman"/>
                <a:cs typeface="Times New Roman"/>
              </a:rPr>
              <a:t>1</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is</a:t>
            </a:r>
            <a:r>
              <a:rPr sz="2118" i="1" spc="-35" dirty="0">
                <a:solidFill>
                  <a:srgbClr val="0A31FF"/>
                </a:solidFill>
                <a:latin typeface="Times New Roman"/>
                <a:cs typeface="Times New Roman"/>
              </a:rPr>
              <a:t> </a:t>
            </a:r>
            <a:r>
              <a:rPr sz="2118" i="1" spc="-9" dirty="0">
                <a:solidFill>
                  <a:srgbClr val="0A31FF"/>
                </a:solidFill>
                <a:latin typeface="Times New Roman"/>
                <a:cs typeface="Times New Roman"/>
              </a:rPr>
              <a:t>running</a:t>
            </a:r>
            <a:endParaRPr sz="2118">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p:cNvPicPr>
            <a:picLocks noChangeAspect="1"/>
          </p:cNvPicPr>
          <p:nvPr/>
        </p:nvPicPr>
        <p:blipFill>
          <a:blip r:embed="rId3"/>
          <a:srcRect l="10213" t="23701" r="52811" b="21298"/>
          <a:stretch>
            <a:fillRect/>
          </a:stretch>
        </p:blipFill>
        <p:spPr bwMode="auto">
          <a:xfrm>
            <a:off x="469900" y="1298575"/>
            <a:ext cx="8216900" cy="5026025"/>
          </a:xfrm>
          <a:prstGeom prst="rect">
            <a:avLst/>
          </a:prstGeom>
          <a:noFill/>
          <a:ln w="9525">
            <a:noFill/>
            <a:miter lim="800000"/>
            <a:headEnd/>
            <a:tailEnd/>
          </a:ln>
        </p:spPr>
      </p:pic>
      <p:sp>
        <p:nvSpPr>
          <p:cNvPr id="29699"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ltLang="en-US" dirty="0"/>
              <a:t>Producer-Consumer Problem</a:t>
            </a:r>
          </a:p>
        </p:txBody>
      </p:sp>
    </p:spTree>
    <p:extLst>
      <p:ext uri="{BB962C8B-B14F-4D97-AF65-F5344CB8AC3E}">
        <p14:creationId xmlns:p14="http://schemas.microsoft.com/office/powerpoint/2010/main" val="4389584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p:cNvPicPr>
          <p:nvPr/>
        </p:nvPicPr>
        <p:blipFill>
          <a:blip r:embed="rId3"/>
          <a:srcRect l="10538" t="23894" r="52594" b="28606"/>
          <a:stretch>
            <a:fillRect/>
          </a:stretch>
        </p:blipFill>
        <p:spPr bwMode="auto">
          <a:xfrm>
            <a:off x="14288" y="42863"/>
            <a:ext cx="4797425" cy="3473450"/>
          </a:xfrm>
          <a:prstGeom prst="rect">
            <a:avLst/>
          </a:prstGeom>
          <a:noFill/>
          <a:ln w="9525">
            <a:noFill/>
            <a:miter lim="800000"/>
            <a:headEnd/>
            <a:tailEnd/>
          </a:ln>
        </p:spPr>
      </p:pic>
      <p:pic>
        <p:nvPicPr>
          <p:cNvPr id="30723" name="Picture 7"/>
          <p:cNvPicPr>
            <a:picLocks noChangeAspect="1"/>
          </p:cNvPicPr>
          <p:nvPr/>
        </p:nvPicPr>
        <p:blipFill>
          <a:blip r:embed="rId4"/>
          <a:srcRect l="10968" t="43317" r="54118" b="29761"/>
          <a:stretch>
            <a:fillRect/>
          </a:stretch>
        </p:blipFill>
        <p:spPr bwMode="auto">
          <a:xfrm>
            <a:off x="4951413" y="211138"/>
            <a:ext cx="4164012" cy="3278187"/>
          </a:xfrm>
          <a:prstGeom prst="rect">
            <a:avLst/>
          </a:prstGeom>
          <a:noFill/>
          <a:ln w="9525">
            <a:noFill/>
            <a:miter lim="800000"/>
            <a:headEnd/>
            <a:tailEnd/>
          </a:ln>
        </p:spPr>
      </p:pic>
      <p:pic>
        <p:nvPicPr>
          <p:cNvPr id="30724" name="Picture 8"/>
          <p:cNvPicPr>
            <a:picLocks noChangeAspect="1"/>
          </p:cNvPicPr>
          <p:nvPr/>
        </p:nvPicPr>
        <p:blipFill>
          <a:blip r:embed="rId5"/>
          <a:srcRect l="10536" t="44087" r="53786" b="30528"/>
          <a:stretch>
            <a:fillRect/>
          </a:stretch>
        </p:blipFill>
        <p:spPr bwMode="auto">
          <a:xfrm>
            <a:off x="14288" y="3924300"/>
            <a:ext cx="4797425" cy="2322513"/>
          </a:xfrm>
          <a:prstGeom prst="rect">
            <a:avLst/>
          </a:prstGeom>
          <a:noFill/>
          <a:ln w="9525">
            <a:noFill/>
            <a:miter lim="800000"/>
            <a:headEnd/>
            <a:tailEnd/>
          </a:ln>
        </p:spPr>
      </p:pic>
      <p:pic>
        <p:nvPicPr>
          <p:cNvPr id="30725" name="Picture 9"/>
          <p:cNvPicPr>
            <a:picLocks noChangeAspect="1"/>
          </p:cNvPicPr>
          <p:nvPr/>
        </p:nvPicPr>
        <p:blipFill>
          <a:blip r:embed="rId6"/>
          <a:srcRect l="10536" t="43893" r="53676" b="30336"/>
          <a:stretch>
            <a:fillRect/>
          </a:stretch>
        </p:blipFill>
        <p:spPr bwMode="auto">
          <a:xfrm>
            <a:off x="4838700" y="3924300"/>
            <a:ext cx="4333875" cy="2322513"/>
          </a:xfrm>
          <a:prstGeom prst="rect">
            <a:avLst/>
          </a:prstGeom>
          <a:noFill/>
          <a:ln w="9525">
            <a:noFill/>
            <a:miter lim="800000"/>
            <a:headEnd/>
            <a:tailEnd/>
          </a:ln>
        </p:spPr>
      </p:pic>
      <p:cxnSp>
        <p:nvCxnSpPr>
          <p:cNvPr id="12" name="Straight Connector 11"/>
          <p:cNvCxnSpPr/>
          <p:nvPr/>
        </p:nvCxnSpPr>
        <p:spPr bwMode="auto">
          <a:xfrm flipV="1">
            <a:off x="0" y="3614738"/>
            <a:ext cx="9158288" cy="428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flipH="1" flipV="1">
            <a:off x="4811713" y="0"/>
            <a:ext cx="26987"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69788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3"/>
          <a:srcRect l="10428" t="43510" r="53676" b="30913"/>
          <a:stretch>
            <a:fillRect/>
          </a:stretch>
        </p:blipFill>
        <p:spPr bwMode="auto">
          <a:xfrm>
            <a:off x="239713" y="0"/>
            <a:ext cx="4670425" cy="2378075"/>
          </a:xfrm>
          <a:prstGeom prst="rect">
            <a:avLst/>
          </a:prstGeom>
          <a:noFill/>
          <a:ln w="9525">
            <a:noFill/>
            <a:miter lim="800000"/>
            <a:headEnd/>
            <a:tailEnd/>
          </a:ln>
        </p:spPr>
      </p:pic>
      <p:pic>
        <p:nvPicPr>
          <p:cNvPr id="31747" name="Picture 3"/>
          <p:cNvPicPr>
            <a:picLocks noChangeAspect="1"/>
          </p:cNvPicPr>
          <p:nvPr/>
        </p:nvPicPr>
        <p:blipFill>
          <a:blip r:embed="rId4"/>
          <a:srcRect l="10753" t="43317" r="53461" b="29182"/>
          <a:stretch>
            <a:fillRect/>
          </a:stretch>
        </p:blipFill>
        <p:spPr bwMode="auto">
          <a:xfrm>
            <a:off x="4910138" y="0"/>
            <a:ext cx="4233862" cy="2378075"/>
          </a:xfrm>
          <a:prstGeom prst="rect">
            <a:avLst/>
          </a:prstGeom>
          <a:noFill/>
          <a:ln w="9525">
            <a:noFill/>
            <a:miter lim="800000"/>
            <a:headEnd/>
            <a:tailEnd/>
          </a:ln>
        </p:spPr>
      </p:pic>
      <p:pic>
        <p:nvPicPr>
          <p:cNvPr id="31748" name="Picture 4"/>
          <p:cNvPicPr>
            <a:picLocks noChangeAspect="1"/>
          </p:cNvPicPr>
          <p:nvPr/>
        </p:nvPicPr>
        <p:blipFill>
          <a:blip r:embed="rId5"/>
          <a:srcRect l="10428" t="43317" r="53784" b="29182"/>
          <a:stretch>
            <a:fillRect/>
          </a:stretch>
        </p:blipFill>
        <p:spPr bwMode="auto">
          <a:xfrm>
            <a:off x="2124075" y="3587750"/>
            <a:ext cx="4656138" cy="2460625"/>
          </a:xfrm>
          <a:prstGeom prst="rect">
            <a:avLst/>
          </a:prstGeom>
          <a:noFill/>
          <a:ln w="9525">
            <a:noFill/>
            <a:miter lim="800000"/>
            <a:headEnd/>
            <a:tailEnd/>
          </a:ln>
        </p:spPr>
      </p:pic>
      <p:cxnSp>
        <p:nvCxnSpPr>
          <p:cNvPr id="8" name="Straight Connector 7"/>
          <p:cNvCxnSpPr/>
          <p:nvPr/>
        </p:nvCxnSpPr>
        <p:spPr bwMode="auto">
          <a:xfrm flipV="1">
            <a:off x="14288" y="3165475"/>
            <a:ext cx="9144000" cy="1428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bwMode="auto">
          <a:xfrm>
            <a:off x="4910138" y="0"/>
            <a:ext cx="0" cy="317976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520374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3.6 IPC in Message-Passing Systems</a:t>
            </a:r>
            <a:endParaRPr lang="en-US" dirty="0"/>
          </a:p>
        </p:txBody>
      </p:sp>
      <p:sp>
        <p:nvSpPr>
          <p:cNvPr id="3" name="Content Placeholder 2"/>
          <p:cNvSpPr>
            <a:spLocks noGrp="1"/>
          </p:cNvSpPr>
          <p:nvPr>
            <p:ph idx="1"/>
          </p:nvPr>
        </p:nvSpPr>
        <p:spPr/>
        <p:txBody>
          <a:bodyPr>
            <a:normAutofit lnSpcReduction="10000"/>
          </a:bodyPr>
          <a:lstStyle/>
          <a:p>
            <a:r>
              <a:rPr lang="en-US" dirty="0"/>
              <a:t>Mechanism for processes to communicate and synchronize their actions</a:t>
            </a:r>
          </a:p>
          <a:p>
            <a:r>
              <a:rPr lang="en-US" dirty="0"/>
              <a:t>This IPC facility provides two operations:</a:t>
            </a:r>
          </a:p>
          <a:p>
            <a:pPr lvl="1"/>
            <a:r>
              <a:rPr lang="en-US" dirty="0"/>
              <a:t>Send (message)- message size fixed or variable</a:t>
            </a:r>
          </a:p>
          <a:p>
            <a:pPr lvl="1"/>
            <a:r>
              <a:rPr lang="en-US" dirty="0"/>
              <a:t>Receive (message)</a:t>
            </a:r>
          </a:p>
          <a:p>
            <a:r>
              <a:rPr lang="en-US" dirty="0"/>
              <a:t>If P and Q wish to communicate, they need to:</a:t>
            </a:r>
          </a:p>
          <a:p>
            <a:pPr lvl="1"/>
            <a:r>
              <a:rPr lang="en-US" dirty="0"/>
              <a:t>	establish a (logical ) communication link between them.</a:t>
            </a:r>
          </a:p>
          <a:p>
            <a:pPr lvl="1"/>
            <a:r>
              <a:rPr lang="en-US" dirty="0"/>
              <a:t>Exchange messages via send/receive </a:t>
            </a:r>
          </a:p>
        </p:txBody>
      </p:sp>
    </p:spTree>
    <p:extLst>
      <p:ext uri="{BB962C8B-B14F-4D97-AF65-F5344CB8AC3E}">
        <p14:creationId xmlns:p14="http://schemas.microsoft.com/office/powerpoint/2010/main" val="10189227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IPC Mechanism</a:t>
            </a:r>
          </a:p>
        </p:txBody>
      </p:sp>
      <p:pic>
        <p:nvPicPr>
          <p:cNvPr id="4" name="Content Placeholder 3" descr="66.png"/>
          <p:cNvPicPr>
            <a:picLocks noGrp="1" noChangeAspect="1"/>
          </p:cNvPicPr>
          <p:nvPr>
            <p:ph idx="1"/>
          </p:nvPr>
        </p:nvPicPr>
        <p:blipFill>
          <a:blip r:embed="rId2"/>
          <a:stretch>
            <a:fillRect/>
          </a:stretch>
        </p:blipFill>
        <p:spPr>
          <a:xfrm>
            <a:off x="2667000" y="2848626"/>
            <a:ext cx="3810000" cy="2790173"/>
          </a:xfrm>
        </p:spPr>
      </p:pic>
      <p:pic>
        <p:nvPicPr>
          <p:cNvPr id="5" name="Picture 4" descr="55.png"/>
          <p:cNvPicPr>
            <a:picLocks noChangeAspect="1"/>
          </p:cNvPicPr>
          <p:nvPr/>
        </p:nvPicPr>
        <p:blipFill>
          <a:blip r:embed="rId3"/>
          <a:stretch>
            <a:fillRect/>
          </a:stretch>
        </p:blipFill>
        <p:spPr>
          <a:xfrm>
            <a:off x="3581400" y="1828800"/>
            <a:ext cx="1676400" cy="1019317"/>
          </a:xfrm>
          <a:prstGeom prst="rect">
            <a:avLst/>
          </a:prstGeom>
        </p:spPr>
      </p:pic>
    </p:spTree>
    <p:extLst>
      <p:ext uri="{BB962C8B-B14F-4D97-AF65-F5344CB8AC3E}">
        <p14:creationId xmlns:p14="http://schemas.microsoft.com/office/powerpoint/2010/main" val="42572257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9B89-42F0-5309-BA73-AE6285372187}"/>
              </a:ext>
            </a:extLst>
          </p:cNvPr>
          <p:cNvSpPr>
            <a:spLocks noGrp="1"/>
          </p:cNvSpPr>
          <p:nvPr>
            <p:ph type="title"/>
          </p:nvPr>
        </p:nvSpPr>
        <p:spPr/>
        <p:txBody>
          <a:bodyPr>
            <a:normAutofit fontScale="90000"/>
          </a:bodyPr>
          <a:lstStyle/>
          <a:p>
            <a:r>
              <a:rPr lang="en-US" altLang="zh-CN" dirty="0"/>
              <a:t>Logical issues with message passing</a:t>
            </a:r>
            <a:endParaRPr lang="zh-CN" altLang="en-US" dirty="0"/>
          </a:p>
        </p:txBody>
      </p:sp>
      <p:pic>
        <p:nvPicPr>
          <p:cNvPr id="5" name="Picture 4">
            <a:extLst>
              <a:ext uri="{FF2B5EF4-FFF2-40B4-BE49-F238E27FC236}">
                <a16:creationId xmlns:a16="http://schemas.microsoft.com/office/drawing/2014/main" id="{DFC57E3B-808B-9DA0-66E8-3DBD067A3750}"/>
              </a:ext>
            </a:extLst>
          </p:cNvPr>
          <p:cNvPicPr>
            <a:picLocks noChangeAspect="1"/>
          </p:cNvPicPr>
          <p:nvPr/>
        </p:nvPicPr>
        <p:blipFill>
          <a:blip r:embed="rId2"/>
          <a:stretch>
            <a:fillRect/>
          </a:stretch>
        </p:blipFill>
        <p:spPr>
          <a:xfrm>
            <a:off x="613810" y="2538288"/>
            <a:ext cx="7916380" cy="1781424"/>
          </a:xfrm>
          <a:prstGeom prst="rect">
            <a:avLst/>
          </a:prstGeom>
        </p:spPr>
      </p:pic>
    </p:spTree>
    <p:extLst>
      <p:ext uri="{BB962C8B-B14F-4D97-AF65-F5344CB8AC3E}">
        <p14:creationId xmlns:p14="http://schemas.microsoft.com/office/powerpoint/2010/main" val="1225711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Communication</a:t>
            </a:r>
          </a:p>
        </p:txBody>
      </p:sp>
      <p:sp>
        <p:nvSpPr>
          <p:cNvPr id="3" name="Content Placeholder 2"/>
          <p:cNvSpPr>
            <a:spLocks noGrp="1"/>
          </p:cNvSpPr>
          <p:nvPr>
            <p:ph idx="1"/>
          </p:nvPr>
        </p:nvSpPr>
        <p:spPr/>
        <p:txBody>
          <a:bodyPr>
            <a:normAutofit fontScale="77500" lnSpcReduction="20000"/>
          </a:bodyPr>
          <a:lstStyle/>
          <a:p>
            <a:r>
              <a:rPr lang="en-US" altLang="en-US" dirty="0"/>
              <a:t>Each process wanting to communicate must explicitly name the recipient or sender of communication.</a:t>
            </a:r>
          </a:p>
          <a:p>
            <a:pPr lvl="1"/>
            <a:r>
              <a:rPr lang="en-US" altLang="en-US" b="1" dirty="0">
                <a:latin typeface="Courier New" pitchFamily="49" charset="0"/>
              </a:rPr>
              <a:t>send</a:t>
            </a:r>
            <a:r>
              <a:rPr lang="en-US" altLang="en-US" dirty="0"/>
              <a:t> (destinatination-process </a:t>
            </a:r>
            <a:r>
              <a:rPr lang="en-US" altLang="en-US" i="1" dirty="0"/>
              <a:t>P, message</a:t>
            </a:r>
            <a:r>
              <a:rPr lang="en-US" altLang="en-US" dirty="0"/>
              <a:t>) – send a message to process P</a:t>
            </a:r>
          </a:p>
          <a:p>
            <a:pPr lvl="1"/>
            <a:r>
              <a:rPr lang="en-US" altLang="en-US" b="1" dirty="0">
                <a:latin typeface="Courier New" pitchFamily="49" charset="0"/>
              </a:rPr>
              <a:t>receive</a:t>
            </a:r>
            <a:r>
              <a:rPr lang="en-US" altLang="en-US" dirty="0"/>
              <a:t>(source-process </a:t>
            </a:r>
            <a:r>
              <a:rPr lang="en-US" altLang="en-US" i="1" dirty="0"/>
              <a:t>Q, message</a:t>
            </a:r>
            <a:r>
              <a:rPr lang="en-US" altLang="en-US" dirty="0"/>
              <a:t>) – receive a message from process Q</a:t>
            </a:r>
          </a:p>
          <a:p>
            <a:pPr lvl="1"/>
            <a:endParaRPr lang="en-US" altLang="en-US" dirty="0"/>
          </a:p>
          <a:p>
            <a:r>
              <a:rPr lang="en-US" altLang="en-US" dirty="0"/>
              <a:t>Properties of a direct communication link</a:t>
            </a:r>
          </a:p>
          <a:p>
            <a:pPr lvl="1"/>
            <a:r>
              <a:rPr lang="en-US" altLang="en-US" dirty="0"/>
              <a:t>Links are established automatically</a:t>
            </a:r>
          </a:p>
          <a:p>
            <a:pPr lvl="1"/>
            <a:r>
              <a:rPr lang="en-US" altLang="en-US" dirty="0"/>
              <a:t>Link is associated with exactly one pair of communicating processes</a:t>
            </a:r>
          </a:p>
          <a:p>
            <a:pPr lvl="1"/>
            <a:r>
              <a:rPr lang="en-US" altLang="en-US" dirty="0"/>
              <a:t>Between each pair there exists exactly one link</a:t>
            </a:r>
          </a:p>
          <a:p>
            <a:pPr lvl="1"/>
            <a:r>
              <a:rPr lang="en-US" altLang="en-US" dirty="0"/>
              <a:t>The link may be unidirectional, but is usually bi-directional</a:t>
            </a:r>
          </a:p>
          <a:p>
            <a:endParaRPr lang="en-US" dirty="0"/>
          </a:p>
        </p:txBody>
      </p:sp>
    </p:spTree>
    <p:extLst>
      <p:ext uri="{BB962C8B-B14F-4D97-AF65-F5344CB8AC3E}">
        <p14:creationId xmlns:p14="http://schemas.microsoft.com/office/powerpoint/2010/main" val="31692308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Indirect Communication</a:t>
            </a:r>
            <a:endParaRPr lang="en-US" dirty="0"/>
          </a:p>
        </p:txBody>
      </p:sp>
      <p:sp>
        <p:nvSpPr>
          <p:cNvPr id="3" name="Content Placeholder 2"/>
          <p:cNvSpPr>
            <a:spLocks noGrp="1"/>
          </p:cNvSpPr>
          <p:nvPr>
            <p:ph idx="1"/>
          </p:nvPr>
        </p:nvSpPr>
        <p:spPr/>
        <p:txBody>
          <a:bodyPr>
            <a:normAutofit fontScale="85000" lnSpcReduction="10000"/>
          </a:bodyPr>
          <a:lstStyle/>
          <a:p>
            <a:r>
              <a:rPr lang="en-US" altLang="en-US" dirty="0"/>
              <a:t>Messages are directed and received from mailboxes </a:t>
            </a:r>
          </a:p>
          <a:p>
            <a:pPr lvl="1"/>
            <a:r>
              <a:rPr lang="en-US" altLang="en-US" dirty="0"/>
              <a:t>Each mailbox has a unique id</a:t>
            </a:r>
          </a:p>
          <a:p>
            <a:pPr lvl="1"/>
            <a:r>
              <a:rPr lang="en-US" altLang="en-US" dirty="0"/>
              <a:t>Processes can communicate only if they share a mailbox</a:t>
            </a:r>
          </a:p>
          <a:p>
            <a:pPr lvl="1"/>
            <a:endParaRPr lang="en-US" altLang="en-US" dirty="0"/>
          </a:p>
          <a:p>
            <a:r>
              <a:rPr lang="en-US" altLang="en-US" dirty="0"/>
              <a:t>Properties of an indirect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a:p>
            <a:endParaRPr lang="en-US" dirty="0"/>
          </a:p>
        </p:txBody>
      </p:sp>
    </p:spTree>
    <p:extLst>
      <p:ext uri="{BB962C8B-B14F-4D97-AF65-F5344CB8AC3E}">
        <p14:creationId xmlns:p14="http://schemas.microsoft.com/office/powerpoint/2010/main" val="31982933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Indirect Communication</a:t>
            </a:r>
            <a:endParaRPr lang="en-US" dirty="0"/>
          </a:p>
        </p:txBody>
      </p:sp>
      <p:sp>
        <p:nvSpPr>
          <p:cNvPr id="3" name="Content Placeholder 2"/>
          <p:cNvSpPr>
            <a:spLocks noGrp="1"/>
          </p:cNvSpPr>
          <p:nvPr>
            <p:ph idx="1"/>
          </p:nvPr>
        </p:nvSpPr>
        <p:spPr/>
        <p:txBody>
          <a:bodyPr>
            <a:normAutofit fontScale="92500" lnSpcReduction="20000"/>
          </a:bodyPr>
          <a:lstStyle/>
          <a:p>
            <a:r>
              <a:rPr lang="en-US" altLang="en-US" dirty="0"/>
              <a:t>Operations</a:t>
            </a:r>
          </a:p>
          <a:p>
            <a:pPr lvl="1"/>
            <a:r>
              <a:rPr lang="en-US" altLang="en-US" dirty="0"/>
              <a:t>create a new mailbox </a:t>
            </a:r>
          </a:p>
          <a:p>
            <a:pPr lvl="1"/>
            <a:r>
              <a:rPr lang="en-US" altLang="en-US" dirty="0"/>
              <a:t>send and receive messages through mailbox</a:t>
            </a:r>
          </a:p>
          <a:p>
            <a:pPr lvl="1"/>
            <a:r>
              <a:rPr lang="en-US" altLang="en-US" dirty="0"/>
              <a:t>delete a mailbox</a:t>
            </a:r>
          </a:p>
          <a:p>
            <a:pPr lvl="1"/>
            <a:endParaRPr lang="en-US" altLang="en-US" dirty="0"/>
          </a:p>
          <a:p>
            <a:r>
              <a:rPr lang="en-US" altLang="en-US" dirty="0"/>
              <a:t>Primitives are defined as:</a:t>
            </a:r>
          </a:p>
          <a:p>
            <a:pPr>
              <a:buFont typeface="Monotype Sorts" charset="2"/>
              <a:buNone/>
            </a:pPr>
            <a:r>
              <a:rPr lang="en-US" altLang="en-US" dirty="0"/>
              <a:t>	</a:t>
            </a:r>
            <a:r>
              <a:rPr lang="en-US" altLang="en-US" b="1" dirty="0">
                <a:latin typeface="Courier New" pitchFamily="49" charset="0"/>
                <a:cs typeface="Courier New" pitchFamily="49" charset="0"/>
              </a:rPr>
              <a:t>send</a:t>
            </a:r>
            <a:r>
              <a:rPr lang="en-US" altLang="en-US" dirty="0"/>
              <a:t>(</a:t>
            </a:r>
            <a:r>
              <a:rPr lang="en-US" altLang="en-US" i="1" dirty="0"/>
              <a:t>A, message</a:t>
            </a:r>
            <a:r>
              <a:rPr lang="en-US" altLang="en-US" dirty="0"/>
              <a:t>) – send a message to mailbox A</a:t>
            </a:r>
          </a:p>
          <a:p>
            <a:pPr>
              <a:buFont typeface="Monotype Sorts" charset="2"/>
              <a:buNone/>
            </a:pPr>
            <a:r>
              <a:rPr lang="en-US" altLang="en-US" dirty="0"/>
              <a:t>	</a:t>
            </a:r>
            <a:r>
              <a:rPr lang="en-US" altLang="en-US" b="1" dirty="0">
                <a:latin typeface="Courier New" pitchFamily="49" charset="0"/>
                <a:cs typeface="Courier New" pitchFamily="49" charset="0"/>
              </a:rPr>
              <a:t>receive</a:t>
            </a:r>
            <a:r>
              <a:rPr lang="en-US" altLang="en-US" dirty="0"/>
              <a:t>(</a:t>
            </a:r>
            <a:r>
              <a:rPr lang="en-US" altLang="en-US" i="1" dirty="0"/>
              <a:t>A, message</a:t>
            </a:r>
            <a:r>
              <a:rPr lang="en-US" altLang="en-US" dirty="0"/>
              <a:t>) – receive a message from mailbox A</a:t>
            </a:r>
          </a:p>
          <a:p>
            <a:endParaRPr lang="en-US" dirty="0"/>
          </a:p>
        </p:txBody>
      </p:sp>
    </p:spTree>
    <p:extLst>
      <p:ext uri="{BB962C8B-B14F-4D97-AF65-F5344CB8AC3E}">
        <p14:creationId xmlns:p14="http://schemas.microsoft.com/office/powerpoint/2010/main" val="6352007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Synchronization</a:t>
            </a:r>
            <a:endParaRPr lang="en-US" dirty="0"/>
          </a:p>
        </p:txBody>
      </p:sp>
      <p:sp>
        <p:nvSpPr>
          <p:cNvPr id="3" name="Content Placeholder 2"/>
          <p:cNvSpPr>
            <a:spLocks noGrp="1"/>
          </p:cNvSpPr>
          <p:nvPr>
            <p:ph idx="1"/>
          </p:nvPr>
        </p:nvSpPr>
        <p:spPr/>
        <p:txBody>
          <a:bodyPr>
            <a:normAutofit/>
          </a:bodyPr>
          <a:lstStyle/>
          <a:p>
            <a:pPr marL="379413" indent="-379413"/>
            <a:r>
              <a:rPr lang="en-US" altLang="en-US" dirty="0"/>
              <a:t>Message passing may be either </a:t>
            </a:r>
          </a:p>
          <a:p>
            <a:pPr marL="779463" lvl="1" indent="-379413">
              <a:buFont typeface="Monotype Sorts" charset="2"/>
              <a:buChar char="n"/>
            </a:pPr>
            <a:r>
              <a:rPr lang="en-US" altLang="en-US" dirty="0"/>
              <a:t>Blocking (send, receive), or </a:t>
            </a:r>
          </a:p>
          <a:p>
            <a:pPr marL="779463" lvl="1" indent="-379413">
              <a:buFont typeface="Monotype Sorts" charset="2"/>
              <a:buChar char="n"/>
            </a:pPr>
            <a:r>
              <a:rPr lang="en-US" altLang="en-US" dirty="0"/>
              <a:t>Non-blocking (send, receive)</a:t>
            </a:r>
          </a:p>
          <a:p>
            <a:pPr marL="779463" lvl="1" indent="-379413">
              <a:buNone/>
            </a:pPr>
            <a:endParaRPr lang="en-US" altLang="en-US" dirty="0"/>
          </a:p>
        </p:txBody>
      </p:sp>
    </p:spTree>
    <p:extLst>
      <p:ext uri="{BB962C8B-B14F-4D97-AF65-F5344CB8AC3E}">
        <p14:creationId xmlns:p14="http://schemas.microsoft.com/office/powerpoint/2010/main" val="296079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5437" y="3029791"/>
            <a:ext cx="2259666" cy="1878666"/>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3" name="object 3"/>
          <p:cNvSpPr txBox="1"/>
          <p:nvPr/>
        </p:nvSpPr>
        <p:spPr>
          <a:xfrm>
            <a:off x="2022661" y="3064808"/>
            <a:ext cx="1972235" cy="397741"/>
          </a:xfrm>
          <a:prstGeom prst="rect">
            <a:avLst/>
          </a:prstGeom>
          <a:solidFill>
            <a:srgbClr val="D5D5D5"/>
          </a:solidFill>
          <a:ln w="12699">
            <a:solidFill>
              <a:srgbClr val="000000"/>
            </a:solidFill>
          </a:ln>
        </p:spPr>
        <p:txBody>
          <a:bodyPr vert="horz" wrap="square" lIns="0" tIns="44263" rIns="0" bIns="0" rtlCol="0">
            <a:spAutoFit/>
          </a:bodyPr>
          <a:lstStyle/>
          <a:p>
            <a:pPr marL="115427">
              <a:spcBef>
                <a:spcPts val="349"/>
              </a:spcBef>
            </a:pPr>
            <a:r>
              <a:rPr sz="2294" b="1" spc="-9" dirty="0">
                <a:latin typeface="Times New Roman"/>
                <a:cs typeface="Times New Roman"/>
              </a:rPr>
              <a:t>Memory</a:t>
            </a:r>
            <a:endParaRPr sz="2294">
              <a:latin typeface="Times New Roman"/>
              <a:cs typeface="Times New Roman"/>
            </a:endParaRPr>
          </a:p>
        </p:txBody>
      </p:sp>
      <p:sp>
        <p:nvSpPr>
          <p:cNvPr id="4" name="object 4"/>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5" name="object 5"/>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6" name="object 6"/>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7" name="object 7"/>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8" name="object 8"/>
          <p:cNvSpPr txBox="1"/>
          <p:nvPr/>
        </p:nvSpPr>
        <p:spPr>
          <a:xfrm>
            <a:off x="5405437" y="3029790"/>
            <a:ext cx="2259666" cy="368321"/>
          </a:xfrm>
          <a:prstGeom prst="rect">
            <a:avLst/>
          </a:prstGeom>
          <a:ln w="12699">
            <a:solidFill>
              <a:srgbClr val="000000"/>
            </a:solidFill>
          </a:ln>
        </p:spPr>
        <p:txBody>
          <a:bodyPr vert="horz" wrap="square" lIns="0" tIns="15128" rIns="0" bIns="0" rtlCol="0">
            <a:spAutoFit/>
          </a:bodyPr>
          <a:lstStyle/>
          <a:p>
            <a:pPr marL="1264091">
              <a:spcBef>
                <a:spcPts val="119"/>
              </a:spcBef>
            </a:pPr>
            <a:r>
              <a:rPr sz="2294" b="1" spc="-22" dirty="0">
                <a:latin typeface="Times New Roman"/>
                <a:cs typeface="Times New Roman"/>
              </a:rPr>
              <a:t>CPU</a:t>
            </a:r>
            <a:endParaRPr sz="2294">
              <a:latin typeface="Times New Roman"/>
              <a:cs typeface="Times New Roman"/>
            </a:endParaRPr>
          </a:p>
        </p:txBody>
      </p:sp>
      <p:sp>
        <p:nvSpPr>
          <p:cNvPr id="9" name="object 9"/>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0" name="object 10"/>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1" name="object 1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2" name="object 1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3" name="object 13"/>
          <p:cNvGrpSpPr/>
          <p:nvPr/>
        </p:nvGrpSpPr>
        <p:grpSpPr>
          <a:xfrm>
            <a:off x="5642161" y="4319867"/>
            <a:ext cx="717176" cy="392206"/>
            <a:chOff x="6242049" y="4895849"/>
            <a:chExt cx="812800" cy="444500"/>
          </a:xfrm>
        </p:grpSpPr>
        <p:sp>
          <p:nvSpPr>
            <p:cNvPr id="14" name="object 1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5" name="object 1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6" name="object 1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7" name="object 1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8" name="object 1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9" name="object 1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0" name="object 2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1" name="object 2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2" name="object 2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379413" indent="-379413"/>
            <a:r>
              <a:rPr lang="en-US" altLang="en-US" b="1" dirty="0"/>
              <a:t>Blocking</a:t>
            </a:r>
            <a:r>
              <a:rPr lang="en-US" altLang="en-US" dirty="0"/>
              <a:t> is considered </a:t>
            </a:r>
            <a:r>
              <a:rPr lang="en-US" altLang="en-US" b="1" dirty="0"/>
              <a:t>synchronous(occuring at same time)</a:t>
            </a:r>
          </a:p>
          <a:p>
            <a:pPr marL="779463" lvl="1" indent="-379413"/>
            <a:r>
              <a:rPr lang="en-US" altLang="en-US" b="1" dirty="0"/>
              <a:t>Blocking send </a:t>
            </a:r>
            <a:r>
              <a:rPr lang="en-US" altLang="en-US" dirty="0"/>
              <a:t>--</a:t>
            </a:r>
            <a:r>
              <a:rPr lang="en-US" altLang="en-US" b="1" dirty="0"/>
              <a:t> </a:t>
            </a:r>
            <a:r>
              <a:rPr lang="en-US" altLang="en-US" dirty="0"/>
              <a:t>the sender is blocked until receiving process does a corresponding read</a:t>
            </a:r>
          </a:p>
          <a:p>
            <a:pPr marL="779463" lvl="1" indent="-379413"/>
            <a:r>
              <a:rPr lang="en-US" altLang="en-US" b="1" dirty="0"/>
              <a:t>Blocking receive </a:t>
            </a:r>
            <a:r>
              <a:rPr lang="en-US" altLang="en-US" dirty="0"/>
              <a:t>--</a:t>
            </a:r>
            <a:r>
              <a:rPr lang="en-US" altLang="en-US" b="1" dirty="0"/>
              <a:t> </a:t>
            </a:r>
            <a:r>
              <a:rPr lang="en-US" altLang="en-US" dirty="0"/>
              <a:t>the receiver is  blocked until a message is sent for it to receive</a:t>
            </a:r>
          </a:p>
          <a:p>
            <a:pPr marL="779463" lvl="1" indent="-379413">
              <a:buNone/>
            </a:pPr>
            <a:endParaRPr lang="en-US" altLang="en-US" dirty="0"/>
          </a:p>
          <a:p>
            <a:pPr marL="379413" indent="-379413"/>
            <a:r>
              <a:rPr lang="en-US" altLang="en-US" b="1" dirty="0"/>
              <a:t>Non-blocking</a:t>
            </a:r>
            <a:r>
              <a:rPr lang="en-US" altLang="en-US" dirty="0"/>
              <a:t> is considered </a:t>
            </a:r>
            <a:r>
              <a:rPr lang="en-US" altLang="en-US" b="1" dirty="0"/>
              <a:t>asynchronous(not occuring at same time)</a:t>
            </a:r>
          </a:p>
          <a:p>
            <a:pPr marL="779463" lvl="1" indent="-379413"/>
            <a:r>
              <a:rPr lang="en-US" altLang="en-US" b="1" dirty="0"/>
              <a:t>Non-blocking send</a:t>
            </a:r>
            <a:r>
              <a:rPr lang="en-US" altLang="en-US" dirty="0"/>
              <a:t> -- the sender sends the message and continues</a:t>
            </a:r>
          </a:p>
          <a:p>
            <a:pPr marL="779463" lvl="1" indent="-379413"/>
            <a:r>
              <a:rPr lang="en-US" altLang="en-US" b="1" dirty="0"/>
              <a:t>Non-blocking receive</a:t>
            </a:r>
            <a:r>
              <a:rPr lang="en-US" altLang="en-US" dirty="0"/>
              <a:t> -- the receiver receives:</a:t>
            </a:r>
          </a:p>
          <a:p>
            <a:pPr marL="1141413" lvl="2" indent="-341313">
              <a:buFont typeface="Monotype Sorts" charset="2"/>
              <a:buChar char="l"/>
            </a:pPr>
            <a:r>
              <a:rPr lang="en-US" altLang="en-US" dirty="0"/>
              <a:t> A valid message,  or </a:t>
            </a:r>
          </a:p>
          <a:p>
            <a:pPr marL="1141413" lvl="2" indent="-341313">
              <a:buFont typeface="Monotype Sorts" charset="2"/>
              <a:buChar char="l"/>
            </a:pPr>
            <a:r>
              <a:rPr lang="en-US" altLang="en-US" dirty="0"/>
              <a:t> Null message</a:t>
            </a:r>
          </a:p>
          <a:p>
            <a:endParaRPr lang="en-US" dirty="0"/>
          </a:p>
        </p:txBody>
      </p:sp>
    </p:spTree>
    <p:extLst>
      <p:ext uri="{BB962C8B-B14F-4D97-AF65-F5344CB8AC3E}">
        <p14:creationId xmlns:p14="http://schemas.microsoft.com/office/powerpoint/2010/main" val="8078647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Buffering in Message-Passing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altLang="en-US" dirty="0"/>
              <a:t>Messages exchange by communicating processes reside in a temporary queue.</a:t>
            </a:r>
          </a:p>
          <a:p>
            <a:pPr marL="0" indent="0">
              <a:buNone/>
            </a:pPr>
            <a:r>
              <a:rPr lang="en-US" altLang="en-US" dirty="0"/>
              <a:t>Queue implemented in one of three ways</a:t>
            </a:r>
          </a:p>
          <a:p>
            <a:pPr marL="971550" lvl="1" indent="-514350">
              <a:buFont typeface="Monotype Sorts" charset="2"/>
              <a:buAutoNum type="arabicPeriod"/>
            </a:pPr>
            <a:r>
              <a:rPr lang="en-US" altLang="en-US" b="1" dirty="0"/>
              <a:t>Zero capacity – queue length 0</a:t>
            </a:r>
          </a:p>
          <a:p>
            <a:pPr lvl="1">
              <a:buFont typeface="Monotype Sorts" charset="2"/>
              <a:buNone/>
            </a:pPr>
            <a:r>
              <a:rPr lang="en-US" altLang="en-US" dirty="0"/>
              <a:t>    No messages wait.  Sender must wait until receiver  receive the message</a:t>
            </a:r>
          </a:p>
          <a:p>
            <a:pPr marL="971550" lvl="1" indent="-514350">
              <a:buFont typeface="Monotype Sorts" charset="2"/>
              <a:buAutoNum type="arabicPeriod" startAt="2"/>
            </a:pPr>
            <a:r>
              <a:rPr lang="en-US" altLang="en-US" b="1" dirty="0"/>
              <a:t>Bounded capacity – finite length queue</a:t>
            </a:r>
          </a:p>
          <a:p>
            <a:pPr marL="971550" lvl="1" indent="-514350">
              <a:buNone/>
            </a:pPr>
            <a:r>
              <a:rPr lang="en-US" altLang="en-US" dirty="0"/>
              <a:t>      Messages can be queued as long as queue not full, otherwise sender has to wait if queue full</a:t>
            </a:r>
          </a:p>
          <a:p>
            <a:pPr marL="971550" lvl="1" indent="-514350">
              <a:buFont typeface="Monotype Sorts" charset="2"/>
              <a:buAutoNum type="arabicPeriod" startAt="3"/>
            </a:pPr>
            <a:r>
              <a:rPr lang="en-US" altLang="en-US" b="1" dirty="0"/>
              <a:t>Unbounded capacity – infinite length </a:t>
            </a:r>
          </a:p>
          <a:p>
            <a:pPr marL="971550" lvl="1" indent="-514350">
              <a:buNone/>
            </a:pPr>
            <a:r>
              <a:rPr lang="en-US" altLang="en-US" dirty="0"/>
              <a:t>       Any number of messages can be queued ,sender never  waits</a:t>
            </a:r>
          </a:p>
          <a:p>
            <a:endParaRPr lang="en-US" dirty="0"/>
          </a:p>
        </p:txBody>
      </p:sp>
    </p:spTree>
    <p:extLst>
      <p:ext uri="{BB962C8B-B14F-4D97-AF65-F5344CB8AC3E}">
        <p14:creationId xmlns:p14="http://schemas.microsoft.com/office/powerpoint/2010/main" val="29649855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89BC-AA7E-5B20-EEEE-CBD9B1B348BC}"/>
              </a:ext>
            </a:extLst>
          </p:cNvPr>
          <p:cNvSpPr>
            <a:spLocks noGrp="1"/>
          </p:cNvSpPr>
          <p:nvPr>
            <p:ph type="ctrTitle"/>
          </p:nvPr>
        </p:nvSpPr>
        <p:spPr/>
        <p:txBody>
          <a:bodyPr/>
          <a:lstStyle/>
          <a:p>
            <a:r>
              <a:rPr lang="en-US" altLang="zh-CN" dirty="0"/>
              <a:t>3.7 Examples of IPC Systems (Self coverage)</a:t>
            </a:r>
            <a:endParaRPr lang="zh-CN" altLang="en-US" dirty="0"/>
          </a:p>
        </p:txBody>
      </p:sp>
    </p:spTree>
    <p:extLst>
      <p:ext uri="{BB962C8B-B14F-4D97-AF65-F5344CB8AC3E}">
        <p14:creationId xmlns:p14="http://schemas.microsoft.com/office/powerpoint/2010/main" val="32347081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dirty="0"/>
              <a:t>End of Chapter 3 </a:t>
            </a:r>
            <a:br>
              <a:rPr lang="en-US" altLang="en-US" dirty="0"/>
            </a:br>
            <a:r>
              <a:rPr lang="en-US" altLang="en-US" dirty="0"/>
              <a:t>but it’s not end actually</a:t>
            </a:r>
          </a:p>
        </p:txBody>
      </p:sp>
    </p:spTree>
    <p:extLst>
      <p:ext uri="{BB962C8B-B14F-4D97-AF65-F5344CB8AC3E}">
        <p14:creationId xmlns:p14="http://schemas.microsoft.com/office/powerpoint/2010/main" val="26757554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r>
              <a:rPr lang="en-US" altLang="en-US"/>
              <a:t>Sockets</a:t>
            </a:r>
          </a:p>
          <a:p>
            <a:r>
              <a:rPr lang="en-US" altLang="en-US"/>
              <a:t>Remote Procedure Calls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normAutofit fontScale="90000"/>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876300" y="1154113"/>
            <a:ext cx="7632700" cy="4530725"/>
          </a:xfrm>
        </p:spPr>
        <p:txBody>
          <a:bodyPr>
            <a:normAutofit fontScale="85000" lnSpcReduction="20000"/>
          </a:bodyPr>
          <a:lstStyle/>
          <a:p>
            <a:r>
              <a:rPr lang="en-US" altLang="en-US" dirty="0"/>
              <a:t>A </a:t>
            </a:r>
            <a:r>
              <a:rPr lang="en-US" altLang="en-US" b="1" dirty="0">
                <a:solidFill>
                  <a:srgbClr val="006699"/>
                </a:solidFill>
                <a:latin typeface="+mj-lt"/>
              </a:rPr>
              <a:t>socket</a:t>
            </a:r>
            <a:r>
              <a:rPr lang="en-US" altLang="en-US" b="1" dirty="0">
                <a:solidFill>
                  <a:srgbClr val="0000FF"/>
                </a:solidFill>
              </a:rPr>
              <a:t> </a:t>
            </a:r>
            <a:r>
              <a:rPr lang="en-US" altLang="en-US" dirty="0"/>
              <a:t>is defined as an endpoint for communication</a:t>
            </a:r>
            <a:endParaRPr lang="en-US" altLang="en-US" sz="800" dirty="0"/>
          </a:p>
          <a:p>
            <a:r>
              <a:rPr lang="en-US" altLang="en-US" dirty="0"/>
              <a:t>Concatenation of IP address and </a:t>
            </a:r>
            <a:r>
              <a:rPr lang="en-US" altLang="en-US" b="1" dirty="0">
                <a:solidFill>
                  <a:srgbClr val="006699"/>
                </a:solidFill>
                <a:latin typeface="+mj-lt"/>
              </a:rPr>
              <a:t>port</a:t>
            </a:r>
            <a:r>
              <a:rPr lang="en-US" altLang="en-US" dirty="0"/>
              <a:t> – a number included at start of message packet to differentiate network services on a host</a:t>
            </a:r>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800" b="1" dirty="0"/>
          </a:p>
          <a:p>
            <a:r>
              <a:rPr lang="en-US" altLang="en-US" dirty="0"/>
              <a:t>Communication consists between a pair of sockets</a:t>
            </a:r>
            <a:endParaRPr lang="en-US" altLang="en-US" sz="800" dirty="0"/>
          </a:p>
          <a:p>
            <a:r>
              <a:rPr lang="en-US" altLang="en-US" dirty="0"/>
              <a:t>All ports below 1024 are </a:t>
            </a:r>
            <a:r>
              <a:rPr lang="en-US" altLang="en-US" b="1" i="1" dirty="0"/>
              <a:t>well known</a:t>
            </a:r>
            <a:r>
              <a:rPr lang="en-US" altLang="en-US" dirty="0"/>
              <a:t>, used for standard services</a:t>
            </a:r>
            <a:endParaRPr lang="en-US" altLang="en-US" sz="800" dirty="0"/>
          </a:p>
          <a:p>
            <a:r>
              <a:rPr lang="en-US" altLang="en-US" dirty="0"/>
              <a:t>Special IP address 127.0.0.1 (</a:t>
            </a:r>
            <a:r>
              <a:rPr lang="en-US" altLang="en-US" b="1" dirty="0">
                <a:solidFill>
                  <a:srgbClr val="006699"/>
                </a:solidFill>
                <a:latin typeface="+mj-lt"/>
              </a:rPr>
              <a:t>loopback</a:t>
            </a:r>
            <a:r>
              <a:rPr lang="en-US" altLang="en-US" dirty="0"/>
              <a:t>) to refer to system on which process is running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normAutofit fontScale="90000"/>
          </a:bodyPr>
          <a:lstStyle/>
          <a:p>
            <a:pPr eaLnBrk="1" hangingPunct="1"/>
            <a:r>
              <a:rPr lang="en-US" altLang="en-US"/>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normAutofit fontScale="90000"/>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806450" y="1233488"/>
            <a:ext cx="3419475" cy="4530725"/>
          </a:xfrm>
        </p:spPr>
        <p:txBody>
          <a:bodyPr>
            <a:normAutofit fontScale="85000" lnSpcReduction="10000"/>
          </a:bodyPr>
          <a:lstStyle/>
          <a:p>
            <a:r>
              <a:rPr lang="en-US" altLang="en-US" dirty="0"/>
              <a:t>Three types of sockets</a:t>
            </a:r>
          </a:p>
          <a:p>
            <a:pPr lvl="1"/>
            <a:r>
              <a:rPr lang="en-US" altLang="en-US" b="1" dirty="0">
                <a:solidFill>
                  <a:srgbClr val="006699"/>
                </a:solidFill>
                <a:latin typeface="+mj-lt"/>
              </a:rPr>
              <a:t>Connection-oriented</a:t>
            </a:r>
            <a:r>
              <a:rPr lang="en-US" altLang="en-US" b="1" dirty="0">
                <a:solidFill>
                  <a:srgbClr val="0000FF"/>
                </a:solidFill>
              </a:rPr>
              <a:t> </a:t>
            </a:r>
            <a:r>
              <a:rPr lang="en-US" altLang="en-US" dirty="0"/>
              <a:t>(</a:t>
            </a:r>
            <a:r>
              <a:rPr lang="en-US" altLang="en-US" b="1" dirty="0">
                <a:solidFill>
                  <a:srgbClr val="006699"/>
                </a:solidFill>
                <a:latin typeface="+mj-lt"/>
              </a:rPr>
              <a:t>TCP</a:t>
            </a:r>
            <a:r>
              <a:rPr lang="en-US" altLang="en-US" dirty="0"/>
              <a:t>)</a:t>
            </a:r>
          </a:p>
          <a:p>
            <a:pPr lvl="1"/>
            <a:r>
              <a:rPr lang="en-US" altLang="en-US" b="1" dirty="0">
                <a:solidFill>
                  <a:srgbClr val="006699"/>
                </a:solidFill>
                <a:latin typeface="+mj-lt"/>
              </a:rPr>
              <a:t>Connectionless</a:t>
            </a:r>
            <a:r>
              <a:rPr lang="en-US" altLang="en-US" dirty="0"/>
              <a:t> (</a:t>
            </a:r>
            <a:r>
              <a:rPr lang="en-US" altLang="en-US" b="1" dirty="0">
                <a:solidFill>
                  <a:srgbClr val="006699"/>
                </a:solidFill>
                <a:latin typeface="+mj-lt"/>
              </a:rPr>
              <a:t>UDP</a:t>
            </a:r>
            <a:r>
              <a:rPr lang="en-US" altLang="en-US" dirty="0"/>
              <a:t>)</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server in Java:</a:t>
            </a:r>
          </a:p>
          <a:p>
            <a:pPr lvl="1"/>
            <a:endParaRPr lang="en-US" altLang="en-US" dirty="0"/>
          </a:p>
          <a:p>
            <a:endParaRPr lang="en-US" altLang="en-US" dirty="0"/>
          </a:p>
        </p:txBody>
      </p:sp>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1233488"/>
            <a:ext cx="47402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275013" y="1123950"/>
            <a:ext cx="285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620838"/>
            <a:ext cx="495458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normAutofit fontScale="90000"/>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901700" y="1138238"/>
            <a:ext cx="7654925" cy="4867275"/>
          </a:xfrm>
        </p:spPr>
        <p:txBody>
          <a:bodyPr>
            <a:normAutofit fontScale="85000" lnSpcReduction="20000"/>
          </a:bodyPr>
          <a:lstStyle/>
          <a:p>
            <a:r>
              <a:rPr lang="en-US" altLang="en-US" dirty="0"/>
              <a:t>Remote procedure call (RPC) abstracts procedure calls between processes on networked systems</a:t>
            </a:r>
          </a:p>
          <a:p>
            <a:pPr lvl="1"/>
            <a:r>
              <a:rPr lang="en-US" altLang="en-US" dirty="0"/>
              <a:t>Again uses ports for service differentiation</a:t>
            </a:r>
          </a:p>
          <a:p>
            <a:r>
              <a:rPr lang="en-US" altLang="en-US" b="1" dirty="0">
                <a:solidFill>
                  <a:srgbClr val="006699"/>
                </a:solidFill>
                <a:latin typeface="+mj-lt"/>
              </a:rPr>
              <a:t>Stubs</a:t>
            </a:r>
            <a:r>
              <a:rPr lang="en-US" altLang="en-US" dirty="0"/>
              <a:t> – client-side proxy for the actual procedure on the server</a:t>
            </a:r>
          </a:p>
          <a:p>
            <a:r>
              <a:rPr lang="en-US" altLang="en-US" dirty="0"/>
              <a:t>The client-side stub locates the server and </a:t>
            </a:r>
            <a:r>
              <a:rPr lang="en-US" altLang="en-US" b="1" dirty="0">
                <a:solidFill>
                  <a:srgbClr val="006699"/>
                </a:solidFill>
                <a:latin typeface="+mj-lt"/>
              </a:rPr>
              <a:t>marshalls</a:t>
            </a:r>
            <a:r>
              <a:rPr lang="en-US" altLang="en-US" dirty="0"/>
              <a:t> the parameters</a:t>
            </a:r>
          </a:p>
          <a:p>
            <a:r>
              <a:rPr lang="en-US" altLang="en-US" dirty="0"/>
              <a:t>The server-side stub receives this message, unpacks the marshalled parameters, and performs the procedure on the server</a:t>
            </a:r>
          </a:p>
          <a:p>
            <a:r>
              <a:rPr lang="en-US" altLang="en-US" dirty="0"/>
              <a:t>On Windows, stub code compile from specification written in </a:t>
            </a:r>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9834" y="3024188"/>
            <a:ext cx="2270872" cy="1889872"/>
            <a:chOff x="5967411" y="3427412"/>
            <a:chExt cx="2573655" cy="2141855"/>
          </a:xfrm>
        </p:grpSpPr>
        <p:sp>
          <p:nvSpPr>
            <p:cNvPr id="3" name="object 3"/>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4" name="object 4"/>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grpSp>
      <p:grpSp>
        <p:nvGrpSpPr>
          <p:cNvPr id="5" name="object 5"/>
          <p:cNvGrpSpPr/>
          <p:nvPr/>
        </p:nvGrpSpPr>
        <p:grpSpPr>
          <a:xfrm>
            <a:off x="2017058" y="3059205"/>
            <a:ext cx="1983441" cy="1889872"/>
            <a:chOff x="2133599" y="3467099"/>
            <a:chExt cx="2247900" cy="2141855"/>
          </a:xfrm>
        </p:grpSpPr>
        <p:sp>
          <p:nvSpPr>
            <p:cNvPr id="6" name="object 6"/>
            <p:cNvSpPr/>
            <p:nvPr/>
          </p:nvSpPr>
          <p:spPr>
            <a:xfrm>
              <a:off x="2139949" y="3473449"/>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52999"/>
              <a:ext cx="711200" cy="342900"/>
            </a:xfrm>
            <a:custGeom>
              <a:avLst/>
              <a:gdLst/>
              <a:ahLst/>
              <a:cxnLst/>
              <a:rect l="l" t="t" r="r" b="b"/>
              <a:pathLst>
                <a:path w="711200" h="342900">
                  <a:moveTo>
                    <a:pt x="50799" y="0"/>
                  </a:moveTo>
                  <a:lnTo>
                    <a:pt x="711199" y="0"/>
                  </a:lnTo>
                  <a:lnTo>
                    <a:pt x="711199" y="304799"/>
                  </a:lnTo>
                  <a:lnTo>
                    <a:pt x="50799" y="304799"/>
                  </a:lnTo>
                  <a:lnTo>
                    <a:pt x="50799" y="0"/>
                  </a:lnTo>
                  <a:close/>
                </a:path>
                <a:path w="711200" h="342900">
                  <a:moveTo>
                    <a:pt x="0" y="38099"/>
                  </a:moveTo>
                  <a:lnTo>
                    <a:pt x="660399" y="38099"/>
                  </a:lnTo>
                  <a:lnTo>
                    <a:pt x="660399" y="342899"/>
                  </a:lnTo>
                  <a:lnTo>
                    <a:pt x="0" y="342899"/>
                  </a:lnTo>
                  <a:lnTo>
                    <a:pt x="0" y="38099"/>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731808" y="4426324"/>
            <a:ext cx="509868" cy="255725"/>
          </a:xfrm>
          <a:prstGeom prst="rect">
            <a:avLst/>
          </a:prstGeom>
          <a:solidFill>
            <a:srgbClr val="9AF0F6"/>
          </a:solidFill>
        </p:spPr>
        <p:txBody>
          <a:bodyPr vert="horz" wrap="square" lIns="0" tIns="24652" rIns="0" bIns="0" rtlCol="0">
            <a:spAutoFit/>
          </a:bodyPr>
          <a:lstStyle/>
          <a:p>
            <a:pPr marL="7845">
              <a:lnSpc>
                <a:spcPts val="1835"/>
              </a:lnSpc>
              <a:spcBef>
                <a:spcPts val="193"/>
              </a:spcBef>
            </a:pPr>
            <a:r>
              <a:rPr sz="1588" spc="-18" dirty="0">
                <a:latin typeface="Times New Roman"/>
                <a:cs typeface="Times New Roman"/>
              </a:rPr>
              <a:t>Regs</a:t>
            </a:r>
            <a:endParaRPr sz="1588">
              <a:latin typeface="Times New Roman"/>
              <a:cs typeface="Times New Roman"/>
            </a:endParaRPr>
          </a:p>
        </p:txBody>
      </p:sp>
      <p:grpSp>
        <p:nvGrpSpPr>
          <p:cNvPr id="28" name="object 28"/>
          <p:cNvGrpSpPr/>
          <p:nvPr/>
        </p:nvGrpSpPr>
        <p:grpSpPr>
          <a:xfrm>
            <a:off x="3759573" y="4859151"/>
            <a:ext cx="1913404" cy="1385607"/>
            <a:chOff x="4108449" y="5507037"/>
            <a:chExt cx="2168525" cy="1570355"/>
          </a:xfrm>
        </p:grpSpPr>
        <p:sp>
          <p:nvSpPr>
            <p:cNvPr id="29" name="object 29"/>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0" name="object 30"/>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1" name="object 31"/>
          <p:cNvSpPr txBox="1"/>
          <p:nvPr/>
        </p:nvSpPr>
        <p:spPr>
          <a:xfrm>
            <a:off x="3969684" y="5189724"/>
            <a:ext cx="730063" cy="295281"/>
          </a:xfrm>
          <a:prstGeom prst="rect">
            <a:avLst/>
          </a:prstGeom>
          <a:solidFill>
            <a:srgbClr val="FFFFFF"/>
          </a:solidFill>
          <a:ln w="12699">
            <a:solidFill>
              <a:srgbClr val="000000"/>
            </a:solidFill>
          </a:ln>
        </p:spPr>
        <p:txBody>
          <a:bodyPr vert="horz" wrap="square" lIns="0" tIns="50426" rIns="0" bIns="0" rtlCol="0">
            <a:spAutoFit/>
          </a:bodyPr>
          <a:lstStyle/>
          <a:p>
            <a:pPr marL="13448">
              <a:spcBef>
                <a:spcPts val="397"/>
              </a:spcBef>
            </a:pPr>
            <a:r>
              <a:rPr sz="1588" spc="-9" dirty="0">
                <a:latin typeface="Times New Roman"/>
                <a:cs typeface="Times New Roman"/>
              </a:rPr>
              <a:t>Program</a:t>
            </a:r>
            <a:endParaRPr sz="1588">
              <a:latin typeface="Times New Roman"/>
              <a:cs typeface="Times New Roman"/>
            </a:endParaRPr>
          </a:p>
        </p:txBody>
      </p:sp>
      <p:grpSp>
        <p:nvGrpSpPr>
          <p:cNvPr id="32" name="object 32"/>
          <p:cNvGrpSpPr/>
          <p:nvPr/>
        </p:nvGrpSpPr>
        <p:grpSpPr>
          <a:xfrm>
            <a:off x="4689662" y="4706470"/>
            <a:ext cx="913279" cy="489137"/>
            <a:chOff x="5162550" y="5333999"/>
            <a:chExt cx="1035050" cy="554355"/>
          </a:xfrm>
        </p:grpSpPr>
        <p:sp>
          <p:nvSpPr>
            <p:cNvPr id="33" name="object 33"/>
            <p:cNvSpPr/>
            <p:nvPr/>
          </p:nvSpPr>
          <p:spPr>
            <a:xfrm>
              <a:off x="5264061" y="5372099"/>
              <a:ext cx="895985" cy="463550"/>
            </a:xfrm>
            <a:custGeom>
              <a:avLst/>
              <a:gdLst/>
              <a:ahLst/>
              <a:cxnLst/>
              <a:rect l="l" t="t" r="r" b="b"/>
              <a:pathLst>
                <a:path w="895985" h="463550">
                  <a:moveTo>
                    <a:pt x="895437" y="0"/>
                  </a:moveTo>
                  <a:lnTo>
                    <a:pt x="0" y="463403"/>
                  </a:lnTo>
                </a:path>
              </a:pathLst>
            </a:custGeom>
            <a:ln w="76199">
              <a:solidFill>
                <a:srgbClr val="FF2800"/>
              </a:solidFill>
            </a:ln>
          </p:spPr>
          <p:txBody>
            <a:bodyPr wrap="square" lIns="0" tIns="0" rIns="0" bIns="0" rtlCol="0"/>
            <a:lstStyle/>
            <a:p>
              <a:endParaRPr sz="1588"/>
            </a:p>
          </p:txBody>
        </p:sp>
        <p:sp>
          <p:nvSpPr>
            <p:cNvPr id="34" name="object 34"/>
            <p:cNvSpPr/>
            <p:nvPr/>
          </p:nvSpPr>
          <p:spPr>
            <a:xfrm>
              <a:off x="5162550" y="5681458"/>
              <a:ext cx="255904" cy="207010"/>
            </a:xfrm>
            <a:custGeom>
              <a:avLst/>
              <a:gdLst/>
              <a:ahLst/>
              <a:cxnLst/>
              <a:rect l="l" t="t" r="r" b="b"/>
              <a:pathLst>
                <a:path w="255904" h="207010">
                  <a:moveTo>
                    <a:pt x="150489" y="0"/>
                  </a:moveTo>
                  <a:lnTo>
                    <a:pt x="0" y="206579"/>
                  </a:lnTo>
                  <a:lnTo>
                    <a:pt x="255558" y="203023"/>
                  </a:lnTo>
                  <a:lnTo>
                    <a:pt x="150489" y="0"/>
                  </a:lnTo>
                  <a:close/>
                </a:path>
              </a:pathLst>
            </a:custGeom>
            <a:solidFill>
              <a:srgbClr val="FF2800"/>
            </a:solidFill>
          </p:spPr>
          <p:txBody>
            <a:bodyPr wrap="square" lIns="0" tIns="0" rIns="0" bIns="0" rtlCol="0"/>
            <a:lstStyle/>
            <a:p>
              <a:endParaRPr sz="1588"/>
            </a:p>
          </p:txBody>
        </p:sp>
      </p:grpSp>
      <p:sp>
        <p:nvSpPr>
          <p:cNvPr id="35" name="object 35"/>
          <p:cNvSpPr txBox="1"/>
          <p:nvPr/>
        </p:nvSpPr>
        <p:spPr>
          <a:xfrm>
            <a:off x="5717241" y="5071783"/>
            <a:ext cx="2481543"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Save the state of program </a:t>
            </a:r>
            <a:r>
              <a:rPr sz="1765" spc="-44" dirty="0">
                <a:solidFill>
                  <a:srgbClr val="FF2800"/>
                </a:solidFill>
                <a:latin typeface="Times New Roman"/>
                <a:cs typeface="Times New Roman"/>
              </a:rPr>
              <a:t>1</a:t>
            </a:r>
            <a:endParaRPr sz="1765">
              <a:latin typeface="Times New Roman"/>
              <a:cs typeface="Times New Roman"/>
            </a:endParaRPr>
          </a:p>
        </p:txBody>
      </p:sp>
      <p:sp>
        <p:nvSpPr>
          <p:cNvPr id="37" name="object 37"/>
          <p:cNvSpPr txBox="1"/>
          <p:nvPr/>
        </p:nvSpPr>
        <p:spPr>
          <a:xfrm>
            <a:off x="4117601" y="5497717"/>
            <a:ext cx="426383" cy="230832"/>
          </a:xfrm>
          <a:prstGeom prst="rect">
            <a:avLst/>
          </a:prstGeom>
        </p:spPr>
        <p:txBody>
          <a:bodyPr vert="horz" wrap="square" lIns="0" tIns="0" rIns="0" bIns="0" rtlCol="0">
            <a:spAutoFit/>
          </a:bodyPr>
          <a:lstStyle/>
          <a:p>
            <a:pPr marL="11206">
              <a:lnSpc>
                <a:spcPts val="1822"/>
              </a:lnSpc>
            </a:pPr>
            <a:r>
              <a:rPr sz="1588" spc="-9" dirty="0">
                <a:latin typeface="Times New Roman"/>
                <a:cs typeface="Times New Roman"/>
              </a:rPr>
              <a:t>State</a:t>
            </a:r>
            <a:endParaRPr sz="1588">
              <a:latin typeface="Times New Roman"/>
              <a:cs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normAutofit fontScale="90000"/>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930275" y="969963"/>
            <a:ext cx="7672388" cy="4675187"/>
          </a:xfrm>
        </p:spPr>
        <p:txBody>
          <a:bodyPr>
            <a:normAutofit fontScale="92500" lnSpcReduction="20000"/>
          </a:bodyPr>
          <a:lstStyle/>
          <a:p>
            <a:pPr>
              <a:buFont typeface="Monotype Sorts" pitchFamily="-84" charset="2"/>
              <a:buNone/>
            </a:pPr>
            <a:endParaRPr lang="en-US" altLang="en-US" sz="1600" dirty="0"/>
          </a:p>
          <a:p>
            <a:r>
              <a:rPr lang="en-US" altLang="en-US" dirty="0"/>
              <a:t>Data representation handled via </a:t>
            </a:r>
            <a:r>
              <a:rPr lang="en-US" altLang="en-US" b="1" dirty="0">
                <a:solidFill>
                  <a:srgbClr val="006699"/>
                </a:solidFill>
                <a:latin typeface="+mj-lt"/>
              </a:rPr>
              <a:t>External Data Representation</a:t>
            </a:r>
            <a:r>
              <a:rPr lang="en-US" altLang="en-US" b="1" dirty="0">
                <a:solidFill>
                  <a:srgbClr val="0000FF"/>
                </a:solidFill>
              </a:rPr>
              <a:t> </a:t>
            </a:r>
            <a:r>
              <a:rPr lang="en-US" altLang="en-US" dirty="0"/>
              <a:t>(</a:t>
            </a:r>
            <a:r>
              <a:rPr lang="en-US" altLang="en-US" b="1" dirty="0">
                <a:solidFill>
                  <a:srgbClr val="006699"/>
                </a:solidFill>
                <a:latin typeface="+mj-lt"/>
              </a:rPr>
              <a:t>XDL</a:t>
            </a:r>
            <a:r>
              <a:rPr lang="en-US" altLang="en-US" dirty="0"/>
              <a:t>) format to account for different architectures</a:t>
            </a:r>
          </a:p>
          <a:p>
            <a:pPr lvl="1"/>
            <a:r>
              <a:rPr lang="en-US" altLang="en-US" b="1" dirty="0">
                <a:solidFill>
                  <a:srgbClr val="006699"/>
                </a:solidFill>
                <a:latin typeface="+mj-lt"/>
              </a:rPr>
              <a:t>Big-endian</a:t>
            </a:r>
            <a:r>
              <a:rPr lang="en-US" altLang="en-US" b="1" dirty="0">
                <a:solidFill>
                  <a:srgbClr val="0000FF"/>
                </a:solidFill>
              </a:rPr>
              <a:t> </a:t>
            </a:r>
            <a:r>
              <a:rPr lang="en-US" altLang="en-US" dirty="0"/>
              <a:t>and </a:t>
            </a:r>
            <a:r>
              <a:rPr lang="en-US" altLang="en-US" b="1" dirty="0">
                <a:solidFill>
                  <a:srgbClr val="006699"/>
                </a:solidFill>
                <a:latin typeface="+mj-lt"/>
              </a:rPr>
              <a:t>little-endian</a:t>
            </a:r>
          </a:p>
          <a:p>
            <a:r>
              <a:rPr lang="en-US" altLang="en-US" dirty="0"/>
              <a:t>Remote communication has more failure scenarios than local</a:t>
            </a:r>
          </a:p>
          <a:p>
            <a:pPr lvl="1"/>
            <a:r>
              <a:rPr lang="en-US" altLang="en-US" dirty="0"/>
              <a:t>Messages can be delivered </a:t>
            </a:r>
            <a:r>
              <a:rPr lang="en-US" altLang="en-US" b="1" i="1" dirty="0"/>
              <a:t>exactly once </a:t>
            </a:r>
            <a:r>
              <a:rPr lang="en-US" altLang="en-US" dirty="0"/>
              <a:t>rather than </a:t>
            </a:r>
            <a:r>
              <a:rPr lang="en-US" altLang="en-US" b="1" i="1" dirty="0"/>
              <a:t>at most once</a:t>
            </a:r>
          </a:p>
          <a:p>
            <a:r>
              <a:rPr lang="en-US" altLang="en-US" dirty="0"/>
              <a:t>OS typically provides a rendezvous (or </a:t>
            </a:r>
            <a:r>
              <a:rPr lang="en-US" altLang="en-US" b="1" dirty="0">
                <a:solidFill>
                  <a:srgbClr val="006699"/>
                </a:solidFill>
                <a:latin typeface="+mj-lt"/>
              </a:rPr>
              <a:t>matchmaker</a:t>
            </a:r>
            <a:r>
              <a:rPr lang="en-US" altLang="en-US" dirty="0"/>
              <a:t>) service to connect client and server</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457200" y="230188"/>
            <a:ext cx="8229600" cy="576262"/>
          </a:xfrm>
        </p:spPr>
        <p:txBody>
          <a:bodyPr>
            <a:normAutofit fontScale="90000"/>
          </a:bodyPr>
          <a:lstStyle/>
          <a:p>
            <a:pPr eaLnBrk="1" hangingPunct="1"/>
            <a:r>
              <a:rPr lang="en-US" altLang="en-US"/>
              <a:t>Execution of 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909638"/>
            <a:ext cx="44196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3" name="object 13"/>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4" name="object 14"/>
          <p:cNvSpPr txBox="1"/>
          <p:nvPr/>
        </p:nvSpPr>
        <p:spPr>
          <a:xfrm>
            <a:off x="4145617" y="3301253"/>
            <a:ext cx="1059516"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SUB R3, </a:t>
            </a:r>
            <a:r>
              <a:rPr sz="1588" b="1" spc="-22" dirty="0">
                <a:latin typeface="Times New Roman"/>
                <a:cs typeface="Times New Roman"/>
              </a:rPr>
              <a:t>R4</a:t>
            </a:r>
            <a:endParaRPr sz="1588">
              <a:latin typeface="Times New Roman"/>
              <a:cs typeface="Times New Roman"/>
            </a:endParaRPr>
          </a:p>
        </p:txBody>
      </p:sp>
      <p:grpSp>
        <p:nvGrpSpPr>
          <p:cNvPr id="15" name="object 15"/>
          <p:cNvGrpSpPr/>
          <p:nvPr/>
        </p:nvGrpSpPr>
        <p:grpSpPr>
          <a:xfrm>
            <a:off x="3866029" y="3515956"/>
            <a:ext cx="3664324" cy="1325096"/>
            <a:chOff x="4229100" y="3984750"/>
            <a:chExt cx="4152900" cy="1501775"/>
          </a:xfrm>
        </p:grpSpPr>
        <p:sp>
          <p:nvSpPr>
            <p:cNvPr id="16" name="object 16"/>
            <p:cNvSpPr/>
            <p:nvPr/>
          </p:nvSpPr>
          <p:spPr>
            <a:xfrm>
              <a:off x="4267199" y="4052887"/>
              <a:ext cx="1634489" cy="58419"/>
            </a:xfrm>
            <a:custGeom>
              <a:avLst/>
              <a:gdLst/>
              <a:ahLst/>
              <a:cxnLst/>
              <a:rect l="l" t="t" r="r" b="b"/>
              <a:pathLst>
                <a:path w="1634489" h="58420">
                  <a:moveTo>
                    <a:pt x="0" y="57943"/>
                  </a:moveTo>
                  <a:lnTo>
                    <a:pt x="92074" y="44449"/>
                  </a:lnTo>
                  <a:lnTo>
                    <a:pt x="189705" y="33336"/>
                  </a:lnTo>
                  <a:lnTo>
                    <a:pt x="293687" y="23017"/>
                  </a:lnTo>
                  <a:lnTo>
                    <a:pt x="402431" y="15080"/>
                  </a:lnTo>
                  <a:lnTo>
                    <a:pt x="631031" y="3967"/>
                  </a:lnTo>
                  <a:lnTo>
                    <a:pt x="870743" y="0"/>
                  </a:lnTo>
                  <a:lnTo>
                    <a:pt x="1092993" y="3174"/>
                  </a:lnTo>
                  <a:lnTo>
                    <a:pt x="1307305" y="12699"/>
                  </a:lnTo>
                  <a:lnTo>
                    <a:pt x="1508125" y="28574"/>
                  </a:lnTo>
                  <a:lnTo>
                    <a:pt x="1601787" y="38893"/>
                  </a:lnTo>
                  <a:lnTo>
                    <a:pt x="1633979" y="42916"/>
                  </a:lnTo>
                </a:path>
              </a:pathLst>
            </a:custGeom>
            <a:ln w="38099">
              <a:solidFill>
                <a:srgbClr val="000000"/>
              </a:solidFill>
            </a:ln>
          </p:spPr>
          <p:txBody>
            <a:bodyPr wrap="square" lIns="0" tIns="0" rIns="0" bIns="0" rtlCol="0"/>
            <a:lstStyle/>
            <a:p>
              <a:endParaRPr sz="1588"/>
            </a:p>
          </p:txBody>
        </p:sp>
        <p:sp>
          <p:nvSpPr>
            <p:cNvPr id="17" name="object 17"/>
            <p:cNvSpPr/>
            <p:nvPr/>
          </p:nvSpPr>
          <p:spPr>
            <a:xfrm>
              <a:off x="5757044" y="3984750"/>
              <a:ext cx="201295" cy="189230"/>
            </a:xfrm>
            <a:custGeom>
              <a:avLst/>
              <a:gdLst/>
              <a:ahLst/>
              <a:cxnLst/>
              <a:rect l="l" t="t" r="r" b="b"/>
              <a:pathLst>
                <a:path w="201295" h="189229">
                  <a:moveTo>
                    <a:pt x="23628" y="0"/>
                  </a:moveTo>
                  <a:lnTo>
                    <a:pt x="0" y="189028"/>
                  </a:lnTo>
                  <a:lnTo>
                    <a:pt x="200842" y="118143"/>
                  </a:lnTo>
                  <a:lnTo>
                    <a:pt x="23628" y="0"/>
                  </a:lnTo>
                  <a:close/>
                </a:path>
              </a:pathLst>
            </a:custGeom>
            <a:solidFill>
              <a:srgbClr val="000000"/>
            </a:solidFill>
          </p:spPr>
          <p:txBody>
            <a:bodyPr wrap="square" lIns="0" tIns="0" rIns="0" bIns="0" rtlCol="0"/>
            <a:lstStyle/>
            <a:p>
              <a:endParaRPr sz="1588"/>
            </a:p>
          </p:txBody>
        </p:sp>
        <p:sp>
          <p:nvSpPr>
            <p:cNvPr id="18" name="object 18"/>
            <p:cNvSpPr/>
            <p:nvPr/>
          </p:nvSpPr>
          <p:spPr>
            <a:xfrm>
              <a:off x="4267035" y="5078412"/>
              <a:ext cx="1811655" cy="38100"/>
            </a:xfrm>
            <a:custGeom>
              <a:avLst/>
              <a:gdLst/>
              <a:ahLst/>
              <a:cxnLst/>
              <a:rect l="l" t="t" r="r" b="b"/>
              <a:pathLst>
                <a:path w="1811654" h="38100">
                  <a:moveTo>
                    <a:pt x="0" y="37745"/>
                  </a:moveTo>
                  <a:lnTo>
                    <a:pt x="64457" y="31749"/>
                  </a:lnTo>
                  <a:lnTo>
                    <a:pt x="173995" y="23812"/>
                  </a:lnTo>
                  <a:lnTo>
                    <a:pt x="289882" y="16668"/>
                  </a:lnTo>
                  <a:lnTo>
                    <a:pt x="411326" y="11112"/>
                  </a:lnTo>
                  <a:lnTo>
                    <a:pt x="666913" y="2380"/>
                  </a:lnTo>
                  <a:lnTo>
                    <a:pt x="933613" y="0"/>
                  </a:lnTo>
                  <a:lnTo>
                    <a:pt x="1182057" y="2380"/>
                  </a:lnTo>
                  <a:lnTo>
                    <a:pt x="1420976" y="9524"/>
                  </a:lnTo>
                  <a:lnTo>
                    <a:pt x="1535276" y="14286"/>
                  </a:lnTo>
                  <a:lnTo>
                    <a:pt x="1645607" y="20636"/>
                  </a:lnTo>
                  <a:lnTo>
                    <a:pt x="1750382" y="27780"/>
                  </a:lnTo>
                  <a:lnTo>
                    <a:pt x="1811647" y="33172"/>
                  </a:lnTo>
                </a:path>
              </a:pathLst>
            </a:custGeom>
            <a:ln w="38099">
              <a:solidFill>
                <a:srgbClr val="000000"/>
              </a:solidFill>
            </a:ln>
          </p:spPr>
          <p:txBody>
            <a:bodyPr wrap="square" lIns="0" tIns="0" rIns="0" bIns="0" rtlCol="0"/>
            <a:lstStyle/>
            <a:p>
              <a:endParaRPr sz="1588"/>
            </a:p>
          </p:txBody>
        </p:sp>
        <p:sp>
          <p:nvSpPr>
            <p:cNvPr id="19" name="object 19"/>
            <p:cNvSpPr/>
            <p:nvPr/>
          </p:nvSpPr>
          <p:spPr>
            <a:xfrm>
              <a:off x="4229100" y="5003342"/>
              <a:ext cx="1887855" cy="193675"/>
            </a:xfrm>
            <a:custGeom>
              <a:avLst/>
              <a:gdLst/>
              <a:ahLst/>
              <a:cxnLst/>
              <a:rect l="l" t="t" r="r" b="b"/>
              <a:pathLst>
                <a:path w="1887854" h="193675">
                  <a:moveTo>
                    <a:pt x="198501" y="193548"/>
                  </a:moveTo>
                  <a:lnTo>
                    <a:pt x="180848" y="3860"/>
                  </a:lnTo>
                  <a:lnTo>
                    <a:pt x="0" y="116344"/>
                  </a:lnTo>
                  <a:lnTo>
                    <a:pt x="198501" y="193548"/>
                  </a:lnTo>
                  <a:close/>
                </a:path>
                <a:path w="1887854" h="193675">
                  <a:moveTo>
                    <a:pt x="1887537" y="111582"/>
                  </a:moveTo>
                  <a:lnTo>
                    <a:pt x="1706118" y="0"/>
                  </a:lnTo>
                  <a:lnTo>
                    <a:pt x="1689417" y="189776"/>
                  </a:lnTo>
                  <a:lnTo>
                    <a:pt x="1887537" y="111582"/>
                  </a:lnTo>
                  <a:close/>
                </a:path>
              </a:pathLst>
            </a:custGeom>
            <a:solidFill>
              <a:srgbClr val="000000"/>
            </a:solidFill>
          </p:spPr>
          <p:txBody>
            <a:bodyPr wrap="square" lIns="0" tIns="0" rIns="0" bIns="0" rtlCol="0"/>
            <a:lstStyle/>
            <a:p>
              <a:endParaRPr sz="1588"/>
            </a:p>
          </p:txBody>
        </p:sp>
        <p:sp>
          <p:nvSpPr>
            <p:cNvPr id="20" name="object 20"/>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grpSp>
      <p:sp>
        <p:nvSpPr>
          <p:cNvPr id="21" name="object 2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22" name="object 2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3" name="object 23"/>
          <p:cNvGrpSpPr/>
          <p:nvPr/>
        </p:nvGrpSpPr>
        <p:grpSpPr>
          <a:xfrm>
            <a:off x="5642161" y="4319867"/>
            <a:ext cx="717176" cy="392206"/>
            <a:chOff x="6242049" y="4895849"/>
            <a:chExt cx="812800" cy="444500"/>
          </a:xfrm>
        </p:grpSpPr>
        <p:sp>
          <p:nvSpPr>
            <p:cNvPr id="24" name="object 2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5" name="object 2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6" name="object 2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7" name="object 2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8" name="object 2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9" name="object 2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0" name="object 3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1" name="object 3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32" name="object 3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
        <p:nvSpPr>
          <p:cNvPr id="33" name="object 33"/>
          <p:cNvSpPr txBox="1"/>
          <p:nvPr/>
        </p:nvSpPr>
        <p:spPr>
          <a:xfrm>
            <a:off x="1078005" y="1676401"/>
            <a:ext cx="7059146" cy="1249841"/>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a:p>
            <a:pPr marL="117668" algn="ctr">
              <a:spcBef>
                <a:spcPts val="2047"/>
              </a:spcBef>
            </a:pPr>
            <a:r>
              <a:rPr sz="2118" i="1" spc="-9" dirty="0">
                <a:solidFill>
                  <a:srgbClr val="0A31FF"/>
                </a:solidFill>
                <a:latin typeface="Times New Roman"/>
                <a:cs typeface="Times New Roman"/>
              </a:rPr>
              <a:t>Program</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2</a:t>
            </a:r>
            <a:r>
              <a:rPr sz="2118" i="1" spc="-26" dirty="0">
                <a:solidFill>
                  <a:srgbClr val="0A31FF"/>
                </a:solidFill>
                <a:latin typeface="Times New Roman"/>
                <a:cs typeface="Times New Roman"/>
              </a:rPr>
              <a:t> </a:t>
            </a:r>
            <a:r>
              <a:rPr sz="2118" i="1" dirty="0">
                <a:solidFill>
                  <a:srgbClr val="0A31FF"/>
                </a:solidFill>
                <a:latin typeface="Times New Roman"/>
                <a:cs typeface="Times New Roman"/>
              </a:rPr>
              <a:t>now</a:t>
            </a:r>
            <a:r>
              <a:rPr sz="2118" i="1" spc="-26" dirty="0">
                <a:solidFill>
                  <a:srgbClr val="0A31FF"/>
                </a:solidFill>
                <a:latin typeface="Times New Roman"/>
                <a:cs typeface="Times New Roman"/>
              </a:rPr>
              <a:t> </a:t>
            </a:r>
            <a:r>
              <a:rPr sz="2118" i="1" dirty="0">
                <a:solidFill>
                  <a:srgbClr val="0A31FF"/>
                </a:solidFill>
                <a:latin typeface="Times New Roman"/>
                <a:cs typeface="Times New Roman"/>
              </a:rPr>
              <a:t>has</a:t>
            </a:r>
            <a:r>
              <a:rPr sz="2118" i="1" spc="-31" dirty="0">
                <a:solidFill>
                  <a:srgbClr val="0A31FF"/>
                </a:solidFill>
                <a:latin typeface="Times New Roman"/>
                <a:cs typeface="Times New Roman"/>
              </a:rPr>
              <a:t> </a:t>
            </a:r>
            <a:r>
              <a:rPr sz="2118" i="1" dirty="0">
                <a:solidFill>
                  <a:srgbClr val="0A31FF"/>
                </a:solidFill>
                <a:latin typeface="Times New Roman"/>
                <a:cs typeface="Times New Roman"/>
              </a:rPr>
              <a:t>the</a:t>
            </a:r>
            <a:r>
              <a:rPr sz="2118" i="1" spc="-26" dirty="0">
                <a:solidFill>
                  <a:srgbClr val="0A31FF"/>
                </a:solidFill>
                <a:latin typeface="Times New Roman"/>
                <a:cs typeface="Times New Roman"/>
              </a:rPr>
              <a:t> </a:t>
            </a:r>
            <a:r>
              <a:rPr sz="2118" i="1" spc="-22" dirty="0">
                <a:solidFill>
                  <a:srgbClr val="0A31FF"/>
                </a:solidFill>
                <a:latin typeface="Times New Roman"/>
                <a:cs typeface="Times New Roman"/>
              </a:rPr>
              <a:t>CPU</a:t>
            </a:r>
            <a:endParaRPr sz="2118">
              <a:latin typeface="Times New Roman"/>
              <a:cs typeface="Times New Roman"/>
            </a:endParaRPr>
          </a:p>
        </p:txBody>
      </p:sp>
      <p:sp>
        <p:nvSpPr>
          <p:cNvPr id="34" name="object 34"/>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35" name="object 35"/>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6" name="object 36"/>
          <p:cNvGrpSpPr/>
          <p:nvPr/>
        </p:nvGrpSpPr>
        <p:grpSpPr>
          <a:xfrm>
            <a:off x="3759573" y="4859151"/>
            <a:ext cx="1913404" cy="1385607"/>
            <a:chOff x="4108449" y="5507037"/>
            <a:chExt cx="2168525" cy="1570355"/>
          </a:xfrm>
        </p:grpSpPr>
        <p:sp>
          <p:nvSpPr>
            <p:cNvPr id="37" name="object 37"/>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8" name="object 38"/>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9" name="object 39"/>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7" name="object 27"/>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8" name="object 28"/>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9" name="object 29"/>
          <p:cNvSpPr txBox="1"/>
          <p:nvPr/>
        </p:nvSpPr>
        <p:spPr>
          <a:xfrm>
            <a:off x="5731808" y="4439771"/>
            <a:ext cx="509868" cy="255678"/>
          </a:xfrm>
          <a:prstGeom prst="rect">
            <a:avLst/>
          </a:prstGeom>
        </p:spPr>
        <p:txBody>
          <a:bodyPr vert="horz" wrap="square" lIns="0" tIns="11206" rIns="0" bIns="0" rtlCol="0">
            <a:spAutoFit/>
          </a:bodyPr>
          <a:lstStyle/>
          <a:p>
            <a:pPr marL="7845">
              <a:spcBef>
                <a:spcPts val="88"/>
              </a:spcBef>
            </a:pPr>
            <a:r>
              <a:rPr sz="1588" spc="-18" dirty="0">
                <a:latin typeface="Times New Roman"/>
                <a:cs typeface="Times New Roman"/>
              </a:rPr>
              <a:t>Regs</a:t>
            </a:r>
            <a:endParaRPr sz="1588">
              <a:latin typeface="Times New Roman"/>
              <a:cs typeface="Times New Roman"/>
            </a:endParaRPr>
          </a:p>
        </p:txBody>
      </p:sp>
      <p:sp>
        <p:nvSpPr>
          <p:cNvPr id="30" name="object 30"/>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31" name="object 31"/>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2" name="object 32"/>
          <p:cNvGrpSpPr/>
          <p:nvPr/>
        </p:nvGrpSpPr>
        <p:grpSpPr>
          <a:xfrm>
            <a:off x="3759573" y="4859151"/>
            <a:ext cx="1913404" cy="1385607"/>
            <a:chOff x="4108449" y="5507037"/>
            <a:chExt cx="2168525" cy="1570355"/>
          </a:xfrm>
        </p:grpSpPr>
        <p:sp>
          <p:nvSpPr>
            <p:cNvPr id="33" name="object 33"/>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4" name="object 34"/>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5" name="object 35"/>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36" name="object 36"/>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grpSp>
        <p:nvGrpSpPr>
          <p:cNvPr id="37" name="object 37"/>
          <p:cNvGrpSpPr/>
          <p:nvPr/>
        </p:nvGrpSpPr>
        <p:grpSpPr>
          <a:xfrm>
            <a:off x="5227544" y="4643438"/>
            <a:ext cx="603997" cy="550769"/>
            <a:chOff x="5772150" y="5262562"/>
            <a:chExt cx="684530" cy="624205"/>
          </a:xfrm>
        </p:grpSpPr>
        <p:sp>
          <p:nvSpPr>
            <p:cNvPr id="38" name="object 38"/>
            <p:cNvSpPr/>
            <p:nvPr/>
          </p:nvSpPr>
          <p:spPr>
            <a:xfrm>
              <a:off x="5856828" y="5300662"/>
              <a:ext cx="561975" cy="509270"/>
            </a:xfrm>
            <a:custGeom>
              <a:avLst/>
              <a:gdLst/>
              <a:ahLst/>
              <a:cxnLst/>
              <a:rect l="l" t="t" r="r" b="b"/>
              <a:pathLst>
                <a:path w="561975" h="509270">
                  <a:moveTo>
                    <a:pt x="561433" y="0"/>
                  </a:moveTo>
                  <a:lnTo>
                    <a:pt x="0" y="509014"/>
                  </a:lnTo>
                </a:path>
              </a:pathLst>
            </a:custGeom>
            <a:ln w="76199">
              <a:solidFill>
                <a:srgbClr val="FF2800"/>
              </a:solidFill>
            </a:ln>
          </p:spPr>
          <p:txBody>
            <a:bodyPr wrap="square" lIns="0" tIns="0" rIns="0" bIns="0" rtlCol="0"/>
            <a:lstStyle/>
            <a:p>
              <a:endParaRPr sz="1588"/>
            </a:p>
          </p:txBody>
        </p:sp>
        <p:sp>
          <p:nvSpPr>
            <p:cNvPr id="39" name="object 39"/>
            <p:cNvSpPr/>
            <p:nvPr/>
          </p:nvSpPr>
          <p:spPr>
            <a:xfrm>
              <a:off x="5772150" y="5648225"/>
              <a:ext cx="246379" cy="238760"/>
            </a:xfrm>
            <a:custGeom>
              <a:avLst/>
              <a:gdLst/>
              <a:ahLst/>
              <a:cxnLst/>
              <a:rect l="l" t="t" r="r" b="b"/>
              <a:pathLst>
                <a:path w="246379" h="238760">
                  <a:moveTo>
                    <a:pt x="92584" y="0"/>
                  </a:moveTo>
                  <a:lnTo>
                    <a:pt x="0" y="238224"/>
                  </a:lnTo>
                  <a:lnTo>
                    <a:pt x="246129" y="169358"/>
                  </a:lnTo>
                  <a:lnTo>
                    <a:pt x="92584" y="0"/>
                  </a:lnTo>
                  <a:close/>
                </a:path>
              </a:pathLst>
            </a:custGeom>
            <a:solidFill>
              <a:srgbClr val="FF2800"/>
            </a:solidFill>
          </p:spPr>
          <p:txBody>
            <a:bodyPr wrap="square" lIns="0" tIns="0" rIns="0" bIns="0" rtlCol="0"/>
            <a:lstStyle/>
            <a:p>
              <a:endParaRPr sz="1588"/>
            </a:p>
          </p:txBody>
        </p:sp>
      </p:grpSp>
      <p:sp>
        <p:nvSpPr>
          <p:cNvPr id="40" name="object 40"/>
          <p:cNvSpPr txBox="1"/>
          <p:nvPr/>
        </p:nvSpPr>
        <p:spPr>
          <a:xfrm>
            <a:off x="5717241" y="5071783"/>
            <a:ext cx="2481543"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Save the state of program </a:t>
            </a:r>
            <a:r>
              <a:rPr sz="1765" spc="-44" dirty="0">
                <a:solidFill>
                  <a:srgbClr val="FF2800"/>
                </a:solidFill>
                <a:latin typeface="Times New Roman"/>
                <a:cs typeface="Times New Roman"/>
              </a:rPr>
              <a:t>2</a:t>
            </a:r>
            <a:endParaRPr sz="1765">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52999"/>
              <a:ext cx="711200" cy="342900"/>
            </a:xfrm>
            <a:custGeom>
              <a:avLst/>
              <a:gdLst/>
              <a:ahLst/>
              <a:cxnLst/>
              <a:rect l="l" t="t" r="r" b="b"/>
              <a:pathLst>
                <a:path w="711200" h="342900">
                  <a:moveTo>
                    <a:pt x="50799" y="0"/>
                  </a:moveTo>
                  <a:lnTo>
                    <a:pt x="711199" y="0"/>
                  </a:lnTo>
                  <a:lnTo>
                    <a:pt x="711199" y="304799"/>
                  </a:lnTo>
                  <a:lnTo>
                    <a:pt x="50799" y="304799"/>
                  </a:lnTo>
                  <a:lnTo>
                    <a:pt x="50799" y="0"/>
                  </a:lnTo>
                  <a:close/>
                </a:path>
                <a:path w="711200" h="342900">
                  <a:moveTo>
                    <a:pt x="0" y="38099"/>
                  </a:moveTo>
                  <a:lnTo>
                    <a:pt x="660399" y="38099"/>
                  </a:lnTo>
                  <a:lnTo>
                    <a:pt x="660399" y="342899"/>
                  </a:lnTo>
                  <a:lnTo>
                    <a:pt x="0" y="342899"/>
                  </a:lnTo>
                  <a:lnTo>
                    <a:pt x="0" y="38099"/>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731808" y="4426324"/>
            <a:ext cx="509868" cy="255725"/>
          </a:xfrm>
          <a:prstGeom prst="rect">
            <a:avLst/>
          </a:prstGeom>
          <a:solidFill>
            <a:srgbClr val="9AF0F6"/>
          </a:solidFill>
        </p:spPr>
        <p:txBody>
          <a:bodyPr vert="horz" wrap="square" lIns="0" tIns="24652" rIns="0" bIns="0" rtlCol="0">
            <a:spAutoFit/>
          </a:bodyPr>
          <a:lstStyle/>
          <a:p>
            <a:pPr marL="7845">
              <a:lnSpc>
                <a:spcPts val="1835"/>
              </a:lnSpc>
              <a:spcBef>
                <a:spcPts val="193"/>
              </a:spcBef>
            </a:pPr>
            <a:r>
              <a:rPr sz="1588" spc="-18" dirty="0">
                <a:latin typeface="Times New Roman"/>
                <a:cs typeface="Times New Roman"/>
              </a:rPr>
              <a:t>Regs</a:t>
            </a:r>
            <a:endParaRPr sz="1588">
              <a:latin typeface="Times New Roman"/>
              <a:cs typeface="Times New Roman"/>
            </a:endParaRPr>
          </a:p>
        </p:txBody>
      </p:sp>
      <p:sp>
        <p:nvSpPr>
          <p:cNvPr id="28" name="object 28"/>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29" name="object 29"/>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0" name="object 30"/>
          <p:cNvGrpSpPr/>
          <p:nvPr/>
        </p:nvGrpSpPr>
        <p:grpSpPr>
          <a:xfrm>
            <a:off x="3759573" y="4859151"/>
            <a:ext cx="1913404" cy="1385607"/>
            <a:chOff x="4108449" y="5507037"/>
            <a:chExt cx="2168525" cy="1570355"/>
          </a:xfrm>
        </p:grpSpPr>
        <p:sp>
          <p:nvSpPr>
            <p:cNvPr id="31" name="object 31"/>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2" name="object 32"/>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3" name="object 33"/>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34" name="object 34"/>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grpSp>
        <p:nvGrpSpPr>
          <p:cNvPr id="35" name="object 35"/>
          <p:cNvGrpSpPr/>
          <p:nvPr/>
        </p:nvGrpSpPr>
        <p:grpSpPr>
          <a:xfrm>
            <a:off x="4667249" y="4670156"/>
            <a:ext cx="1130674" cy="547968"/>
            <a:chOff x="5137149" y="5292844"/>
            <a:chExt cx="1281430" cy="621030"/>
          </a:xfrm>
        </p:grpSpPr>
        <p:sp>
          <p:nvSpPr>
            <p:cNvPr id="36" name="object 36"/>
            <p:cNvSpPr/>
            <p:nvPr/>
          </p:nvSpPr>
          <p:spPr>
            <a:xfrm>
              <a:off x="5175249" y="5348627"/>
              <a:ext cx="1139825" cy="527050"/>
            </a:xfrm>
            <a:custGeom>
              <a:avLst/>
              <a:gdLst/>
              <a:ahLst/>
              <a:cxnLst/>
              <a:rect l="l" t="t" r="r" b="b"/>
              <a:pathLst>
                <a:path w="1139825" h="527050">
                  <a:moveTo>
                    <a:pt x="1139263" y="0"/>
                  </a:moveTo>
                  <a:lnTo>
                    <a:pt x="0" y="526709"/>
                  </a:lnTo>
                </a:path>
              </a:pathLst>
            </a:custGeom>
            <a:ln w="76199">
              <a:solidFill>
                <a:srgbClr val="FF2800"/>
              </a:solidFill>
            </a:ln>
          </p:spPr>
          <p:txBody>
            <a:bodyPr wrap="square" lIns="0" tIns="0" rIns="0" bIns="0" rtlCol="0"/>
            <a:lstStyle/>
            <a:p>
              <a:endParaRPr sz="1588"/>
            </a:p>
          </p:txBody>
        </p:sp>
        <p:sp>
          <p:nvSpPr>
            <p:cNvPr id="37" name="object 37"/>
            <p:cNvSpPr/>
            <p:nvPr/>
          </p:nvSpPr>
          <p:spPr>
            <a:xfrm>
              <a:off x="6162799" y="5292844"/>
              <a:ext cx="255904" cy="207645"/>
            </a:xfrm>
            <a:custGeom>
              <a:avLst/>
              <a:gdLst/>
              <a:ahLst/>
              <a:cxnLst/>
              <a:rect l="l" t="t" r="r" b="b"/>
              <a:pathLst>
                <a:path w="255904" h="207645">
                  <a:moveTo>
                    <a:pt x="0" y="0"/>
                  </a:moveTo>
                  <a:lnTo>
                    <a:pt x="95931" y="207497"/>
                  </a:lnTo>
                  <a:lnTo>
                    <a:pt x="255463" y="7818"/>
                  </a:lnTo>
                  <a:lnTo>
                    <a:pt x="0" y="0"/>
                  </a:lnTo>
                  <a:close/>
                </a:path>
              </a:pathLst>
            </a:custGeom>
            <a:solidFill>
              <a:srgbClr val="FF2800"/>
            </a:solidFill>
          </p:spPr>
          <p:txBody>
            <a:bodyPr wrap="square" lIns="0" tIns="0" rIns="0" bIns="0" rtlCol="0"/>
            <a:lstStyle/>
            <a:p>
              <a:endParaRPr sz="1588"/>
            </a:p>
          </p:txBody>
        </p:sp>
      </p:grpSp>
      <p:sp>
        <p:nvSpPr>
          <p:cNvPr id="38" name="object 38"/>
          <p:cNvSpPr txBox="1"/>
          <p:nvPr/>
        </p:nvSpPr>
        <p:spPr>
          <a:xfrm>
            <a:off x="5851712" y="5071783"/>
            <a:ext cx="1746997"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Restore the state </a:t>
            </a:r>
            <a:r>
              <a:rPr sz="1765" spc="-22" dirty="0">
                <a:solidFill>
                  <a:srgbClr val="FF2800"/>
                </a:solidFill>
                <a:latin typeface="Times New Roman"/>
                <a:cs typeface="Times New Roman"/>
              </a:rPr>
              <a:t>of</a:t>
            </a:r>
            <a:endParaRPr sz="1765">
              <a:latin typeface="Times New Roman"/>
              <a:cs typeface="Times New Roman"/>
            </a:endParaRPr>
          </a:p>
        </p:txBody>
      </p:sp>
      <p:sp>
        <p:nvSpPr>
          <p:cNvPr id="39" name="object 39"/>
          <p:cNvSpPr txBox="1"/>
          <p:nvPr/>
        </p:nvSpPr>
        <p:spPr>
          <a:xfrm>
            <a:off x="5851712" y="5340724"/>
            <a:ext cx="950259"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program </a:t>
            </a:r>
            <a:r>
              <a:rPr sz="1765" spc="-44" dirty="0">
                <a:solidFill>
                  <a:srgbClr val="FF2800"/>
                </a:solidFill>
                <a:latin typeface="Times New Roman"/>
                <a:cs typeface="Times New Roman"/>
              </a:rPr>
              <a:t>2</a:t>
            </a:r>
            <a:endParaRPr sz="1765">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3" name="object 13"/>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4" name="object 14"/>
          <p:cNvSpPr txBox="1"/>
          <p:nvPr/>
        </p:nvSpPr>
        <p:spPr>
          <a:xfrm>
            <a:off x="4145616" y="3301253"/>
            <a:ext cx="1103779"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ADD</a:t>
            </a:r>
            <a:r>
              <a:rPr sz="1588" b="1" spc="-44" dirty="0">
                <a:latin typeface="Times New Roman"/>
                <a:cs typeface="Times New Roman"/>
              </a:rPr>
              <a:t> </a:t>
            </a:r>
            <a:r>
              <a:rPr sz="1588" b="1" dirty="0">
                <a:latin typeface="Times New Roman"/>
                <a:cs typeface="Times New Roman"/>
              </a:rPr>
              <a:t>R5,</a:t>
            </a:r>
            <a:r>
              <a:rPr sz="1588" b="1" spc="-35" dirty="0">
                <a:latin typeface="Times New Roman"/>
                <a:cs typeface="Times New Roman"/>
              </a:rPr>
              <a:t> </a:t>
            </a:r>
            <a:r>
              <a:rPr sz="1588" b="1" spc="-22" dirty="0">
                <a:latin typeface="Times New Roman"/>
                <a:cs typeface="Times New Roman"/>
              </a:rPr>
              <a:t>R6</a:t>
            </a:r>
            <a:endParaRPr sz="1588">
              <a:latin typeface="Times New Roman"/>
              <a:cs typeface="Times New Roman"/>
            </a:endParaRPr>
          </a:p>
        </p:txBody>
      </p:sp>
      <p:sp>
        <p:nvSpPr>
          <p:cNvPr id="15" name="object 15"/>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6" name="object 16"/>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7" name="object 17"/>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8" name="object 18"/>
          <p:cNvGrpSpPr/>
          <p:nvPr/>
        </p:nvGrpSpPr>
        <p:grpSpPr>
          <a:xfrm>
            <a:off x="5642161" y="4319867"/>
            <a:ext cx="717176" cy="392206"/>
            <a:chOff x="6242049" y="4895849"/>
            <a:chExt cx="812800" cy="444500"/>
          </a:xfrm>
        </p:grpSpPr>
        <p:sp>
          <p:nvSpPr>
            <p:cNvPr id="19" name="object 19"/>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0" name="object 20"/>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1" name="object 21"/>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grpSp>
        <p:nvGrpSpPr>
          <p:cNvPr id="28" name="object 28"/>
          <p:cNvGrpSpPr/>
          <p:nvPr/>
        </p:nvGrpSpPr>
        <p:grpSpPr>
          <a:xfrm>
            <a:off x="3080216" y="3514444"/>
            <a:ext cx="800100" cy="610721"/>
            <a:chOff x="3338512" y="3983037"/>
            <a:chExt cx="906780" cy="692150"/>
          </a:xfrm>
        </p:grpSpPr>
        <p:sp>
          <p:nvSpPr>
            <p:cNvPr id="29" name="object 29"/>
            <p:cNvSpPr/>
            <p:nvPr/>
          </p:nvSpPr>
          <p:spPr>
            <a:xfrm>
              <a:off x="3352799" y="3997324"/>
              <a:ext cx="878205" cy="663575"/>
            </a:xfrm>
            <a:custGeom>
              <a:avLst/>
              <a:gdLst/>
              <a:ahLst/>
              <a:cxnLst/>
              <a:rect l="l" t="t" r="r" b="b"/>
              <a:pathLst>
                <a:path w="878204" h="663575">
                  <a:moveTo>
                    <a:pt x="877888" y="0"/>
                  </a:moveTo>
                  <a:lnTo>
                    <a:pt x="0" y="0"/>
                  </a:lnTo>
                  <a:lnTo>
                    <a:pt x="0" y="663575"/>
                  </a:lnTo>
                  <a:lnTo>
                    <a:pt x="877888" y="663575"/>
                  </a:lnTo>
                  <a:lnTo>
                    <a:pt x="877888" y="0"/>
                  </a:lnTo>
                  <a:close/>
                </a:path>
              </a:pathLst>
            </a:custGeom>
            <a:solidFill>
              <a:srgbClr val="FFFFFF"/>
            </a:solidFill>
          </p:spPr>
          <p:txBody>
            <a:bodyPr wrap="square" lIns="0" tIns="0" rIns="0" bIns="0" rtlCol="0"/>
            <a:lstStyle/>
            <a:p>
              <a:endParaRPr sz="1588"/>
            </a:p>
          </p:txBody>
        </p:sp>
        <p:sp>
          <p:nvSpPr>
            <p:cNvPr id="30" name="object 30"/>
            <p:cNvSpPr/>
            <p:nvPr/>
          </p:nvSpPr>
          <p:spPr>
            <a:xfrm>
              <a:off x="3352799" y="3997324"/>
              <a:ext cx="878205" cy="663575"/>
            </a:xfrm>
            <a:custGeom>
              <a:avLst/>
              <a:gdLst/>
              <a:ahLst/>
              <a:cxnLst/>
              <a:rect l="l" t="t" r="r" b="b"/>
              <a:pathLst>
                <a:path w="878204" h="663575">
                  <a:moveTo>
                    <a:pt x="0" y="0"/>
                  </a:moveTo>
                  <a:lnTo>
                    <a:pt x="877888" y="0"/>
                  </a:lnTo>
                  <a:lnTo>
                    <a:pt x="877888" y="663575"/>
                  </a:lnTo>
                  <a:lnTo>
                    <a:pt x="0" y="663575"/>
                  </a:lnTo>
                  <a:lnTo>
                    <a:pt x="0" y="0"/>
                  </a:lnTo>
                  <a:close/>
                </a:path>
              </a:pathLst>
            </a:custGeom>
            <a:ln w="28574">
              <a:solidFill>
                <a:srgbClr val="0A31FF"/>
              </a:solidFill>
            </a:ln>
          </p:spPr>
          <p:txBody>
            <a:bodyPr wrap="square" lIns="0" tIns="0" rIns="0" bIns="0" rtlCol="0"/>
            <a:lstStyle/>
            <a:p>
              <a:endParaRPr sz="1588"/>
            </a:p>
          </p:txBody>
        </p:sp>
      </p:grpSp>
      <p:sp>
        <p:nvSpPr>
          <p:cNvPr id="31" name="object 31"/>
          <p:cNvSpPr txBox="1"/>
          <p:nvPr/>
        </p:nvSpPr>
        <p:spPr>
          <a:xfrm>
            <a:off x="3117477" y="3566552"/>
            <a:ext cx="717737" cy="490138"/>
          </a:xfrm>
          <a:prstGeom prst="rect">
            <a:avLst/>
          </a:prstGeom>
        </p:spPr>
        <p:txBody>
          <a:bodyPr vert="horz" wrap="square" lIns="0" tIns="6163" rIns="0" bIns="0" rtlCol="0">
            <a:spAutoFit/>
          </a:bodyPr>
          <a:lstStyle/>
          <a:p>
            <a:pPr marL="145684" marR="4483" indent="-134478">
              <a:lnSpc>
                <a:spcPct val="101899"/>
              </a:lnSpc>
              <a:spcBef>
                <a:spcPts val="49"/>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grpSp>
        <p:nvGrpSpPr>
          <p:cNvPr id="32" name="object 32"/>
          <p:cNvGrpSpPr/>
          <p:nvPr/>
        </p:nvGrpSpPr>
        <p:grpSpPr>
          <a:xfrm>
            <a:off x="3080216" y="4186798"/>
            <a:ext cx="800100" cy="621926"/>
            <a:chOff x="3338512" y="4745037"/>
            <a:chExt cx="906780" cy="704850"/>
          </a:xfrm>
        </p:grpSpPr>
        <p:sp>
          <p:nvSpPr>
            <p:cNvPr id="33" name="object 33"/>
            <p:cNvSpPr/>
            <p:nvPr/>
          </p:nvSpPr>
          <p:spPr>
            <a:xfrm>
              <a:off x="3352799" y="4759324"/>
              <a:ext cx="878205" cy="676275"/>
            </a:xfrm>
            <a:custGeom>
              <a:avLst/>
              <a:gdLst/>
              <a:ahLst/>
              <a:cxnLst/>
              <a:rect l="l" t="t" r="r" b="b"/>
              <a:pathLst>
                <a:path w="878204" h="676275">
                  <a:moveTo>
                    <a:pt x="877888" y="0"/>
                  </a:moveTo>
                  <a:lnTo>
                    <a:pt x="0" y="0"/>
                  </a:lnTo>
                  <a:lnTo>
                    <a:pt x="0" y="676275"/>
                  </a:lnTo>
                  <a:lnTo>
                    <a:pt x="877888" y="676275"/>
                  </a:lnTo>
                  <a:lnTo>
                    <a:pt x="877888" y="0"/>
                  </a:lnTo>
                  <a:close/>
                </a:path>
              </a:pathLst>
            </a:custGeom>
            <a:solidFill>
              <a:srgbClr val="FFFFFF"/>
            </a:solidFill>
          </p:spPr>
          <p:txBody>
            <a:bodyPr wrap="square" lIns="0" tIns="0" rIns="0" bIns="0" rtlCol="0"/>
            <a:lstStyle/>
            <a:p>
              <a:endParaRPr sz="1588"/>
            </a:p>
          </p:txBody>
        </p:sp>
        <p:sp>
          <p:nvSpPr>
            <p:cNvPr id="34" name="object 34"/>
            <p:cNvSpPr/>
            <p:nvPr/>
          </p:nvSpPr>
          <p:spPr>
            <a:xfrm>
              <a:off x="3352799" y="4759324"/>
              <a:ext cx="878205" cy="676275"/>
            </a:xfrm>
            <a:custGeom>
              <a:avLst/>
              <a:gdLst/>
              <a:ahLst/>
              <a:cxnLst/>
              <a:rect l="l" t="t" r="r" b="b"/>
              <a:pathLst>
                <a:path w="878204" h="676275">
                  <a:moveTo>
                    <a:pt x="0" y="0"/>
                  </a:moveTo>
                  <a:lnTo>
                    <a:pt x="877888" y="0"/>
                  </a:lnTo>
                  <a:lnTo>
                    <a:pt x="877888" y="676275"/>
                  </a:lnTo>
                  <a:lnTo>
                    <a:pt x="0" y="676275"/>
                  </a:lnTo>
                  <a:lnTo>
                    <a:pt x="0" y="0"/>
                  </a:lnTo>
                  <a:close/>
                </a:path>
              </a:pathLst>
            </a:custGeom>
            <a:ln w="28574">
              <a:solidFill>
                <a:srgbClr val="0A31FF"/>
              </a:solidFill>
            </a:ln>
          </p:spPr>
          <p:txBody>
            <a:bodyPr wrap="square" lIns="0" tIns="0" rIns="0" bIns="0" rtlCol="0"/>
            <a:lstStyle/>
            <a:p>
              <a:endParaRPr sz="1588"/>
            </a:p>
          </p:txBody>
        </p:sp>
      </p:grpSp>
      <p:sp>
        <p:nvSpPr>
          <p:cNvPr id="35" name="object 35"/>
          <p:cNvSpPr txBox="1"/>
          <p:nvPr/>
        </p:nvSpPr>
        <p:spPr>
          <a:xfrm>
            <a:off x="3117477" y="4244508"/>
            <a:ext cx="717737" cy="490138"/>
          </a:xfrm>
          <a:prstGeom prst="rect">
            <a:avLst/>
          </a:prstGeom>
        </p:spPr>
        <p:txBody>
          <a:bodyPr vert="horz" wrap="square" lIns="0" tIns="6163" rIns="0" bIns="0" rtlCol="0">
            <a:spAutoFit/>
          </a:bodyPr>
          <a:lstStyle/>
          <a:p>
            <a:pPr marL="168097" marR="4483" indent="-156891">
              <a:lnSpc>
                <a:spcPct val="101899"/>
              </a:lnSpc>
              <a:spcBef>
                <a:spcPts val="49"/>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6" name="object 36"/>
          <p:cNvGrpSpPr/>
          <p:nvPr/>
        </p:nvGrpSpPr>
        <p:grpSpPr>
          <a:xfrm>
            <a:off x="3759573" y="4859151"/>
            <a:ext cx="1913404" cy="1385607"/>
            <a:chOff x="4108449" y="5507037"/>
            <a:chExt cx="2168525" cy="1570355"/>
          </a:xfrm>
        </p:grpSpPr>
        <p:sp>
          <p:nvSpPr>
            <p:cNvPr id="37" name="object 37"/>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8" name="object 38"/>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9" name="object 39"/>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40" name="object 40"/>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sp>
        <p:nvSpPr>
          <p:cNvPr id="41" name="object 41"/>
          <p:cNvSpPr txBox="1"/>
          <p:nvPr/>
        </p:nvSpPr>
        <p:spPr>
          <a:xfrm>
            <a:off x="1078005" y="1676401"/>
            <a:ext cx="7059146" cy="1249841"/>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a:p>
            <a:pPr marR="390546" algn="ctr">
              <a:spcBef>
                <a:spcPts val="2047"/>
              </a:spcBef>
            </a:pPr>
            <a:r>
              <a:rPr sz="2118" i="1" spc="-9" dirty="0">
                <a:solidFill>
                  <a:srgbClr val="0A31FF"/>
                </a:solidFill>
                <a:latin typeface="Times New Roman"/>
                <a:cs typeface="Times New Roman"/>
              </a:rPr>
              <a:t>Program</a:t>
            </a:r>
            <a:r>
              <a:rPr sz="2118" i="1" spc="-40" dirty="0">
                <a:solidFill>
                  <a:srgbClr val="0A31FF"/>
                </a:solidFill>
                <a:latin typeface="Times New Roman"/>
                <a:cs typeface="Times New Roman"/>
              </a:rPr>
              <a:t> </a:t>
            </a:r>
            <a:r>
              <a:rPr sz="2118" i="1" dirty="0">
                <a:solidFill>
                  <a:srgbClr val="0A31FF"/>
                </a:solidFill>
                <a:latin typeface="Times New Roman"/>
                <a:cs typeface="Times New Roman"/>
              </a:rPr>
              <a:t>1</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has</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the</a:t>
            </a:r>
            <a:r>
              <a:rPr sz="2118" i="1" spc="-35" dirty="0">
                <a:solidFill>
                  <a:srgbClr val="0A31FF"/>
                </a:solidFill>
                <a:latin typeface="Times New Roman"/>
                <a:cs typeface="Times New Roman"/>
              </a:rPr>
              <a:t> </a:t>
            </a:r>
            <a:r>
              <a:rPr sz="2118" i="1" spc="-22" dirty="0">
                <a:solidFill>
                  <a:srgbClr val="0A31FF"/>
                </a:solidFill>
                <a:latin typeface="Times New Roman"/>
                <a:cs typeface="Times New Roman"/>
              </a:rPr>
              <a:t>CPU</a:t>
            </a:r>
            <a:endParaRPr sz="2118">
              <a:latin typeface="Times New Roman"/>
              <a:cs typeface="Times New Roman"/>
            </a:endParaRPr>
          </a:p>
        </p:txBody>
      </p:sp>
      <p:grpSp>
        <p:nvGrpSpPr>
          <p:cNvPr id="42" name="object 42"/>
          <p:cNvGrpSpPr/>
          <p:nvPr/>
        </p:nvGrpSpPr>
        <p:grpSpPr>
          <a:xfrm>
            <a:off x="2935941" y="3527361"/>
            <a:ext cx="2595843" cy="1089212"/>
            <a:chOff x="3175000" y="3997676"/>
            <a:chExt cx="2941955" cy="1234440"/>
          </a:xfrm>
        </p:grpSpPr>
        <p:sp>
          <p:nvSpPr>
            <p:cNvPr id="43" name="object 43"/>
            <p:cNvSpPr/>
            <p:nvPr/>
          </p:nvSpPr>
          <p:spPr>
            <a:xfrm>
              <a:off x="3206749" y="4052887"/>
              <a:ext cx="2694305" cy="65405"/>
            </a:xfrm>
            <a:custGeom>
              <a:avLst/>
              <a:gdLst/>
              <a:ahLst/>
              <a:cxnLst/>
              <a:rect l="l" t="t" r="r" b="b"/>
              <a:pathLst>
                <a:path w="2694304" h="65404">
                  <a:moveTo>
                    <a:pt x="0" y="65086"/>
                  </a:moveTo>
                  <a:lnTo>
                    <a:pt x="149224" y="50005"/>
                  </a:lnTo>
                  <a:lnTo>
                    <a:pt x="309562" y="37305"/>
                  </a:lnTo>
                  <a:lnTo>
                    <a:pt x="478631" y="26193"/>
                  </a:lnTo>
                  <a:lnTo>
                    <a:pt x="654843" y="16667"/>
                  </a:lnTo>
                  <a:lnTo>
                    <a:pt x="838199" y="9524"/>
                  </a:lnTo>
                  <a:lnTo>
                    <a:pt x="1027112" y="3967"/>
                  </a:lnTo>
                  <a:lnTo>
                    <a:pt x="1416049" y="0"/>
                  </a:lnTo>
                  <a:lnTo>
                    <a:pt x="1777999" y="3967"/>
                  </a:lnTo>
                  <a:lnTo>
                    <a:pt x="1955005" y="7936"/>
                  </a:lnTo>
                  <a:lnTo>
                    <a:pt x="2126455" y="14286"/>
                  </a:lnTo>
                  <a:lnTo>
                    <a:pt x="2293143" y="22224"/>
                  </a:lnTo>
                  <a:lnTo>
                    <a:pt x="2453481" y="32543"/>
                  </a:lnTo>
                  <a:lnTo>
                    <a:pt x="2606675" y="43655"/>
                  </a:lnTo>
                  <a:lnTo>
                    <a:pt x="2694207" y="51350"/>
                  </a:lnTo>
                </a:path>
              </a:pathLst>
            </a:custGeom>
            <a:ln w="38099">
              <a:solidFill>
                <a:srgbClr val="000000"/>
              </a:solidFill>
            </a:ln>
          </p:spPr>
          <p:txBody>
            <a:bodyPr wrap="square" lIns="0" tIns="0" rIns="0" bIns="0" rtlCol="0"/>
            <a:lstStyle/>
            <a:p>
              <a:endParaRPr sz="1588"/>
            </a:p>
          </p:txBody>
        </p:sp>
        <p:sp>
          <p:nvSpPr>
            <p:cNvPr id="44" name="object 44"/>
            <p:cNvSpPr/>
            <p:nvPr/>
          </p:nvSpPr>
          <p:spPr>
            <a:xfrm>
              <a:off x="5759777" y="3997676"/>
              <a:ext cx="198120" cy="189865"/>
            </a:xfrm>
            <a:custGeom>
              <a:avLst/>
              <a:gdLst/>
              <a:ahLst/>
              <a:cxnLst/>
              <a:rect l="l" t="t" r="r" b="b"/>
              <a:pathLst>
                <a:path w="198120" h="189864">
                  <a:moveTo>
                    <a:pt x="16683" y="0"/>
                  </a:moveTo>
                  <a:lnTo>
                    <a:pt x="0" y="189768"/>
                  </a:lnTo>
                  <a:lnTo>
                    <a:pt x="198109" y="111566"/>
                  </a:lnTo>
                  <a:lnTo>
                    <a:pt x="16683" y="0"/>
                  </a:lnTo>
                  <a:close/>
                </a:path>
              </a:pathLst>
            </a:custGeom>
            <a:solidFill>
              <a:srgbClr val="000000"/>
            </a:solidFill>
          </p:spPr>
          <p:txBody>
            <a:bodyPr wrap="square" lIns="0" tIns="0" rIns="0" bIns="0" rtlCol="0"/>
            <a:lstStyle/>
            <a:p>
              <a:endParaRPr sz="1588"/>
            </a:p>
          </p:txBody>
        </p:sp>
        <p:sp>
          <p:nvSpPr>
            <p:cNvPr id="45" name="object 45"/>
            <p:cNvSpPr/>
            <p:nvPr/>
          </p:nvSpPr>
          <p:spPr>
            <a:xfrm>
              <a:off x="3212852" y="5078412"/>
              <a:ext cx="2866390" cy="76200"/>
            </a:xfrm>
            <a:custGeom>
              <a:avLst/>
              <a:gdLst/>
              <a:ahLst/>
              <a:cxnLst/>
              <a:rect l="l" t="t" r="r" b="b"/>
              <a:pathLst>
                <a:path w="2866390" h="76200">
                  <a:moveTo>
                    <a:pt x="0" y="75836"/>
                  </a:moveTo>
                  <a:lnTo>
                    <a:pt x="121690" y="61912"/>
                  </a:lnTo>
                  <a:lnTo>
                    <a:pt x="293140" y="46036"/>
                  </a:lnTo>
                  <a:lnTo>
                    <a:pt x="473321" y="31749"/>
                  </a:lnTo>
                  <a:lnTo>
                    <a:pt x="662234" y="20636"/>
                  </a:lnTo>
                  <a:lnTo>
                    <a:pt x="858290" y="11905"/>
                  </a:lnTo>
                  <a:lnTo>
                    <a:pt x="1059902" y="5555"/>
                  </a:lnTo>
                  <a:lnTo>
                    <a:pt x="1476622" y="0"/>
                  </a:lnTo>
                  <a:lnTo>
                    <a:pt x="1863972" y="4762"/>
                  </a:lnTo>
                  <a:lnTo>
                    <a:pt x="2052090" y="10318"/>
                  </a:lnTo>
                  <a:lnTo>
                    <a:pt x="2236240" y="18255"/>
                  </a:lnTo>
                  <a:lnTo>
                    <a:pt x="2414834" y="27780"/>
                  </a:lnTo>
                  <a:lnTo>
                    <a:pt x="2585490" y="39686"/>
                  </a:lnTo>
                  <a:lnTo>
                    <a:pt x="2749002" y="53974"/>
                  </a:lnTo>
                  <a:lnTo>
                    <a:pt x="2865883" y="65962"/>
                  </a:lnTo>
                </a:path>
              </a:pathLst>
            </a:custGeom>
            <a:ln w="38099">
              <a:solidFill>
                <a:srgbClr val="000000"/>
              </a:solidFill>
            </a:ln>
          </p:spPr>
          <p:txBody>
            <a:bodyPr wrap="square" lIns="0" tIns="0" rIns="0" bIns="0" rtlCol="0"/>
            <a:lstStyle/>
            <a:p>
              <a:endParaRPr sz="1588"/>
            </a:p>
          </p:txBody>
        </p:sp>
        <p:sp>
          <p:nvSpPr>
            <p:cNvPr id="46" name="object 46"/>
            <p:cNvSpPr/>
            <p:nvPr/>
          </p:nvSpPr>
          <p:spPr>
            <a:xfrm>
              <a:off x="3175000" y="5034076"/>
              <a:ext cx="2941955" cy="197485"/>
            </a:xfrm>
            <a:custGeom>
              <a:avLst/>
              <a:gdLst/>
              <a:ahLst/>
              <a:cxnLst/>
              <a:rect l="l" t="t" r="r" b="b"/>
              <a:pathLst>
                <a:path w="2941954" h="197485">
                  <a:moveTo>
                    <a:pt x="200088" y="197485"/>
                  </a:moveTo>
                  <a:lnTo>
                    <a:pt x="178435" y="8216"/>
                  </a:lnTo>
                  <a:lnTo>
                    <a:pt x="0" y="124510"/>
                  </a:lnTo>
                  <a:lnTo>
                    <a:pt x="200088" y="197485"/>
                  </a:lnTo>
                  <a:close/>
                </a:path>
                <a:path w="2941954" h="197485">
                  <a:moveTo>
                    <a:pt x="2941637" y="114185"/>
                  </a:moveTo>
                  <a:lnTo>
                    <a:pt x="2761843" y="0"/>
                  </a:lnTo>
                  <a:lnTo>
                    <a:pt x="2742412" y="189509"/>
                  </a:lnTo>
                  <a:lnTo>
                    <a:pt x="2941637" y="114185"/>
                  </a:lnTo>
                  <a:close/>
                </a:path>
              </a:pathLst>
            </a:custGeom>
            <a:solidFill>
              <a:srgbClr val="000000"/>
            </a:solidFill>
          </p:spPr>
          <p:txBody>
            <a:bodyPr wrap="square" lIns="0" tIns="0" rIns="0" bIns="0" rtlCol="0"/>
            <a:lstStyle/>
            <a:p>
              <a:endParaRPr sz="1588"/>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6670"/>
            <a:ext cx="7261412" cy="1419845"/>
          </a:xfrm>
          <a:prstGeom prst="rect">
            <a:avLst/>
          </a:prstGeom>
        </p:spPr>
        <p:txBody>
          <a:bodyPr vert="horz" wrap="square" lIns="0" tIns="64993" rIns="0" bIns="0" rtlCol="0" anchor="ctr">
            <a:spAutoFit/>
          </a:bodyPr>
          <a:lstStyle/>
          <a:p>
            <a:pPr marL="78445">
              <a:spcBef>
                <a:spcPts val="88"/>
              </a:spcBef>
            </a:pPr>
            <a:r>
              <a:rPr dirty="0"/>
              <a:t>Why</a:t>
            </a:r>
            <a:r>
              <a:rPr spc="-40" dirty="0"/>
              <a:t> </a:t>
            </a:r>
            <a:r>
              <a:rPr dirty="0"/>
              <a:t>use</a:t>
            </a:r>
            <a:r>
              <a:rPr spc="-35" dirty="0"/>
              <a:t> </a:t>
            </a:r>
            <a:r>
              <a:rPr dirty="0"/>
              <a:t>the</a:t>
            </a:r>
            <a:r>
              <a:rPr spc="-35" dirty="0"/>
              <a:t> </a:t>
            </a:r>
            <a:r>
              <a:rPr dirty="0"/>
              <a:t>process</a:t>
            </a:r>
            <a:r>
              <a:rPr spc="-40" dirty="0"/>
              <a:t> </a:t>
            </a:r>
            <a:r>
              <a:rPr spc="-9" dirty="0"/>
              <a:t>abstraction?</a:t>
            </a:r>
          </a:p>
        </p:txBody>
      </p:sp>
      <p:sp>
        <p:nvSpPr>
          <p:cNvPr id="3" name="object 3"/>
          <p:cNvSpPr txBox="1"/>
          <p:nvPr/>
        </p:nvSpPr>
        <p:spPr>
          <a:xfrm>
            <a:off x="831476" y="4412877"/>
            <a:ext cx="6232712" cy="983059"/>
          </a:xfrm>
          <a:prstGeom prst="rect">
            <a:avLst/>
          </a:prstGeom>
        </p:spPr>
        <p:txBody>
          <a:bodyPr vert="horz" wrap="square" lIns="0" tIns="64994" rIns="0" bIns="0" rtlCol="0">
            <a:spAutoFit/>
          </a:bodyPr>
          <a:lstStyle/>
          <a:p>
            <a:pPr marL="145124" indent="-133917">
              <a:spcBef>
                <a:spcPts val="512"/>
              </a:spcBef>
              <a:buChar char="•"/>
              <a:tabLst>
                <a:tab pos="145124" algn="l"/>
              </a:tabLst>
            </a:pPr>
            <a:r>
              <a:rPr sz="1765" b="1" dirty="0">
                <a:latin typeface="Times New Roman"/>
                <a:cs typeface="Times New Roman"/>
              </a:rPr>
              <a:t>Multiprogramming</a:t>
            </a:r>
            <a:r>
              <a:rPr sz="1765" b="1" spc="-9" dirty="0">
                <a:latin typeface="Times New Roman"/>
                <a:cs typeface="Times New Roman"/>
              </a:rPr>
              <a:t> </a:t>
            </a:r>
            <a:r>
              <a:rPr sz="1765" b="1" dirty="0">
                <a:latin typeface="Times New Roman"/>
                <a:cs typeface="Times New Roman"/>
              </a:rPr>
              <a:t>of</a:t>
            </a:r>
            <a:r>
              <a:rPr sz="1765" b="1" spc="-9" dirty="0">
                <a:latin typeface="Times New Roman"/>
                <a:cs typeface="Times New Roman"/>
              </a:rPr>
              <a:t> </a:t>
            </a:r>
            <a:r>
              <a:rPr sz="1765" b="1" dirty="0">
                <a:latin typeface="Times New Roman"/>
                <a:cs typeface="Times New Roman"/>
              </a:rPr>
              <a:t>four</a:t>
            </a:r>
            <a:r>
              <a:rPr sz="1765" b="1" spc="-9" dirty="0">
                <a:latin typeface="Times New Roman"/>
                <a:cs typeface="Times New Roman"/>
              </a:rPr>
              <a:t> </a:t>
            </a:r>
            <a:r>
              <a:rPr sz="1765" b="1" dirty="0">
                <a:latin typeface="Times New Roman"/>
                <a:cs typeface="Times New Roman"/>
              </a:rPr>
              <a:t>programs</a:t>
            </a:r>
            <a:r>
              <a:rPr sz="1765" b="1" spc="-9" dirty="0">
                <a:latin typeface="Times New Roman"/>
                <a:cs typeface="Times New Roman"/>
              </a:rPr>
              <a:t> </a:t>
            </a:r>
            <a:r>
              <a:rPr sz="1765" b="1" dirty="0">
                <a:latin typeface="Times New Roman"/>
                <a:cs typeface="Times New Roman"/>
              </a:rPr>
              <a:t>in</a:t>
            </a:r>
            <a:r>
              <a:rPr sz="1765" b="1" spc="-13" dirty="0">
                <a:latin typeface="Times New Roman"/>
                <a:cs typeface="Times New Roman"/>
              </a:rPr>
              <a:t> </a:t>
            </a:r>
            <a:r>
              <a:rPr sz="1765" b="1" dirty="0">
                <a:latin typeface="Times New Roman"/>
                <a:cs typeface="Times New Roman"/>
              </a:rPr>
              <a:t>the</a:t>
            </a:r>
            <a:r>
              <a:rPr sz="1765" b="1" spc="-9" dirty="0">
                <a:latin typeface="Times New Roman"/>
                <a:cs typeface="Times New Roman"/>
              </a:rPr>
              <a:t> </a:t>
            </a:r>
            <a:r>
              <a:rPr sz="1765" b="1" dirty="0">
                <a:latin typeface="Times New Roman"/>
                <a:cs typeface="Times New Roman"/>
              </a:rPr>
              <a:t>same</a:t>
            </a:r>
            <a:r>
              <a:rPr sz="1765" b="1" spc="-9" dirty="0">
                <a:latin typeface="Times New Roman"/>
                <a:cs typeface="Times New Roman"/>
              </a:rPr>
              <a:t> </a:t>
            </a:r>
            <a:r>
              <a:rPr sz="1765" b="1" dirty="0">
                <a:latin typeface="Times New Roman"/>
                <a:cs typeface="Times New Roman"/>
              </a:rPr>
              <a:t>address</a:t>
            </a:r>
            <a:r>
              <a:rPr sz="1765" b="1" spc="-9" dirty="0">
                <a:latin typeface="Times New Roman"/>
                <a:cs typeface="Times New Roman"/>
              </a:rPr>
              <a:t> </a:t>
            </a:r>
            <a:r>
              <a:rPr sz="1765" b="1" spc="-18" dirty="0">
                <a:latin typeface="Times New Roman"/>
                <a:cs typeface="Times New Roman"/>
              </a:rPr>
              <a:t>space</a:t>
            </a:r>
            <a:endParaRPr sz="1765">
              <a:latin typeface="Times New Roman"/>
              <a:cs typeface="Times New Roman"/>
            </a:endParaRPr>
          </a:p>
          <a:p>
            <a:pPr marL="145124" indent="-133917">
              <a:spcBef>
                <a:spcPts val="424"/>
              </a:spcBef>
              <a:buChar char="•"/>
              <a:tabLst>
                <a:tab pos="145124" algn="l"/>
              </a:tabLst>
            </a:pPr>
            <a:r>
              <a:rPr sz="1765" b="1" dirty="0">
                <a:latin typeface="Times New Roman"/>
                <a:cs typeface="Times New Roman"/>
              </a:rPr>
              <a:t>Conceptual model of 4 independent,</a:t>
            </a:r>
            <a:r>
              <a:rPr sz="1765" b="1" spc="-4" dirty="0">
                <a:latin typeface="Times New Roman"/>
                <a:cs typeface="Times New Roman"/>
              </a:rPr>
              <a:t> </a:t>
            </a:r>
            <a:r>
              <a:rPr sz="1765" b="1" i="1" dirty="0">
                <a:solidFill>
                  <a:srgbClr val="AB1700"/>
                </a:solidFill>
                <a:latin typeface="Times New Roman"/>
                <a:cs typeface="Times New Roman"/>
              </a:rPr>
              <a:t>sequential </a:t>
            </a:r>
            <a:r>
              <a:rPr sz="1765" b="1" i="1" spc="-9" dirty="0">
                <a:solidFill>
                  <a:srgbClr val="AB1700"/>
                </a:solidFill>
                <a:latin typeface="Times New Roman"/>
                <a:cs typeface="Times New Roman"/>
              </a:rPr>
              <a:t>processes</a:t>
            </a:r>
            <a:endParaRPr sz="1765">
              <a:latin typeface="Times New Roman"/>
              <a:cs typeface="Times New Roman"/>
            </a:endParaRPr>
          </a:p>
          <a:p>
            <a:pPr marL="145124" indent="-133917">
              <a:spcBef>
                <a:spcPts val="441"/>
              </a:spcBef>
              <a:buChar char="•"/>
              <a:tabLst>
                <a:tab pos="145124" algn="l"/>
              </a:tabLst>
            </a:pPr>
            <a:r>
              <a:rPr sz="1765" b="1" dirty="0">
                <a:latin typeface="Times New Roman"/>
                <a:cs typeface="Times New Roman"/>
              </a:rPr>
              <a:t>Only</a:t>
            </a:r>
            <a:r>
              <a:rPr sz="1765" b="1" spc="-4" dirty="0">
                <a:latin typeface="Times New Roman"/>
                <a:cs typeface="Times New Roman"/>
              </a:rPr>
              <a:t> </a:t>
            </a:r>
            <a:r>
              <a:rPr sz="1765" b="1" dirty="0">
                <a:latin typeface="Times New Roman"/>
                <a:cs typeface="Times New Roman"/>
              </a:rPr>
              <a:t>one program is</a:t>
            </a:r>
            <a:r>
              <a:rPr sz="1765" b="1" spc="-4" dirty="0">
                <a:latin typeface="Times New Roman"/>
                <a:cs typeface="Times New Roman"/>
              </a:rPr>
              <a:t> </a:t>
            </a:r>
            <a:r>
              <a:rPr sz="1765" b="1" dirty="0">
                <a:latin typeface="Times New Roman"/>
                <a:cs typeface="Times New Roman"/>
              </a:rPr>
              <a:t>active at any </a:t>
            </a:r>
            <a:r>
              <a:rPr sz="1765" b="1" spc="-9" dirty="0">
                <a:latin typeface="Times New Roman"/>
                <a:cs typeface="Times New Roman"/>
              </a:rPr>
              <a:t>instant</a:t>
            </a:r>
            <a:endParaRPr sz="1765">
              <a:latin typeface="Times New Roman"/>
              <a:cs typeface="Times New Roman"/>
            </a:endParaRPr>
          </a:p>
        </p:txBody>
      </p:sp>
      <p:pic>
        <p:nvPicPr>
          <p:cNvPr id="4" name="object 4"/>
          <p:cNvPicPr/>
          <p:nvPr/>
        </p:nvPicPr>
        <p:blipFill>
          <a:blip r:embed="rId2" cstate="print"/>
          <a:stretch>
            <a:fillRect/>
          </a:stretch>
        </p:blipFill>
        <p:spPr>
          <a:xfrm>
            <a:off x="914680" y="1907312"/>
            <a:ext cx="7043426" cy="22276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The</a:t>
            </a:r>
            <a:r>
              <a:rPr spc="-31" dirty="0"/>
              <a:t> </a:t>
            </a:r>
            <a:r>
              <a:rPr dirty="0"/>
              <a:t>Role</a:t>
            </a:r>
            <a:r>
              <a:rPr spc="-26" dirty="0"/>
              <a:t> </a:t>
            </a:r>
            <a:r>
              <a:rPr dirty="0"/>
              <a:t>of</a:t>
            </a:r>
            <a:r>
              <a:rPr spc="-26" dirty="0"/>
              <a:t> </a:t>
            </a:r>
            <a:r>
              <a:rPr dirty="0"/>
              <a:t>the</a:t>
            </a:r>
            <a:r>
              <a:rPr spc="-26" dirty="0"/>
              <a:t> </a:t>
            </a:r>
            <a:r>
              <a:rPr spc="-9" dirty="0"/>
              <a:t>Scheduler</a:t>
            </a:r>
          </a:p>
        </p:txBody>
      </p:sp>
      <p:sp>
        <p:nvSpPr>
          <p:cNvPr id="3" name="object 3"/>
          <p:cNvSpPr txBox="1"/>
          <p:nvPr/>
        </p:nvSpPr>
        <p:spPr>
          <a:xfrm>
            <a:off x="1288115" y="4482648"/>
            <a:ext cx="4993341" cy="1058767"/>
          </a:xfrm>
          <a:prstGeom prst="rect">
            <a:avLst/>
          </a:prstGeom>
        </p:spPr>
        <p:txBody>
          <a:bodyPr vert="horz" wrap="square" lIns="0" tIns="43703" rIns="0" bIns="0" rtlCol="0">
            <a:spAutoFit/>
          </a:bodyPr>
          <a:lstStyle/>
          <a:p>
            <a:pPr marL="11206">
              <a:spcBef>
                <a:spcPts val="344"/>
              </a:spcBef>
            </a:pPr>
            <a:r>
              <a:rPr sz="2118" b="1" dirty="0">
                <a:latin typeface="Times New Roman"/>
                <a:cs typeface="Times New Roman"/>
              </a:rPr>
              <a:t>Lowest</a:t>
            </a:r>
            <a:r>
              <a:rPr sz="2118" b="1" spc="-18" dirty="0">
                <a:latin typeface="Times New Roman"/>
                <a:cs typeface="Times New Roman"/>
              </a:rPr>
              <a:t> </a:t>
            </a:r>
            <a:r>
              <a:rPr sz="2118" b="1" dirty="0">
                <a:latin typeface="Times New Roman"/>
                <a:cs typeface="Times New Roman"/>
              </a:rPr>
              <a:t>layer</a:t>
            </a:r>
            <a:r>
              <a:rPr sz="2118" b="1" spc="-18" dirty="0">
                <a:latin typeface="Times New Roman"/>
                <a:cs typeface="Times New Roman"/>
              </a:rPr>
              <a:t> </a:t>
            </a:r>
            <a:r>
              <a:rPr sz="2118" b="1" dirty="0">
                <a:latin typeface="Times New Roman"/>
                <a:cs typeface="Times New Roman"/>
              </a:rPr>
              <a:t>of</a:t>
            </a:r>
            <a:r>
              <a:rPr sz="2118" b="1" spc="-13" dirty="0">
                <a:latin typeface="Times New Roman"/>
                <a:cs typeface="Times New Roman"/>
              </a:rPr>
              <a:t> </a:t>
            </a:r>
            <a:r>
              <a:rPr sz="2118" b="1" spc="-22" dirty="0">
                <a:latin typeface="Times New Roman"/>
                <a:cs typeface="Times New Roman"/>
              </a:rPr>
              <a:t>process-</a:t>
            </a:r>
            <a:r>
              <a:rPr sz="2118" b="1" spc="-9" dirty="0">
                <a:latin typeface="Times New Roman"/>
                <a:cs typeface="Times New Roman"/>
              </a:rPr>
              <a:t>structured</a:t>
            </a:r>
            <a:r>
              <a:rPr sz="2118" b="1" spc="-22" dirty="0">
                <a:latin typeface="Times New Roman"/>
                <a:cs typeface="Times New Roman"/>
              </a:rPr>
              <a:t> OS</a:t>
            </a:r>
            <a:endParaRPr sz="2118">
              <a:latin typeface="Times New Roman"/>
              <a:cs typeface="Times New Roman"/>
            </a:endParaRPr>
          </a:p>
          <a:p>
            <a:pPr marL="414079">
              <a:spcBef>
                <a:spcPts val="238"/>
              </a:spcBef>
            </a:pPr>
            <a:r>
              <a:rPr sz="1941" b="1" i="1" dirty="0">
                <a:latin typeface="Times New Roman"/>
                <a:cs typeface="Times New Roman"/>
              </a:rPr>
              <a:t>handles</a:t>
            </a:r>
            <a:r>
              <a:rPr sz="1941" b="1" i="1" spc="-26" dirty="0">
                <a:latin typeface="Times New Roman"/>
                <a:cs typeface="Times New Roman"/>
              </a:rPr>
              <a:t> </a:t>
            </a:r>
            <a:r>
              <a:rPr sz="1941" b="1" i="1" dirty="0">
                <a:latin typeface="Times New Roman"/>
                <a:cs typeface="Times New Roman"/>
              </a:rPr>
              <a:t>interrupts</a:t>
            </a:r>
            <a:r>
              <a:rPr sz="1941" b="1" i="1" spc="-22" dirty="0">
                <a:latin typeface="Times New Roman"/>
                <a:cs typeface="Times New Roman"/>
              </a:rPr>
              <a:t> </a:t>
            </a:r>
            <a:r>
              <a:rPr sz="1941" b="1" i="1" dirty="0">
                <a:latin typeface="Times New Roman"/>
                <a:cs typeface="Times New Roman"/>
              </a:rPr>
              <a:t>&amp;</a:t>
            </a:r>
            <a:r>
              <a:rPr sz="1941" b="1" i="1" spc="-22" dirty="0">
                <a:latin typeface="Times New Roman"/>
                <a:cs typeface="Times New Roman"/>
              </a:rPr>
              <a:t> </a:t>
            </a:r>
            <a:r>
              <a:rPr sz="1941" b="1" i="1" dirty="0">
                <a:latin typeface="Times New Roman"/>
                <a:cs typeface="Times New Roman"/>
              </a:rPr>
              <a:t>scheduling</a:t>
            </a:r>
            <a:r>
              <a:rPr sz="1941" b="1" i="1" spc="-18" dirty="0">
                <a:latin typeface="Times New Roman"/>
                <a:cs typeface="Times New Roman"/>
              </a:rPr>
              <a:t> </a:t>
            </a:r>
            <a:r>
              <a:rPr sz="1941" b="1" i="1" dirty="0">
                <a:latin typeface="Times New Roman"/>
                <a:cs typeface="Times New Roman"/>
              </a:rPr>
              <a:t>of</a:t>
            </a:r>
            <a:r>
              <a:rPr sz="1941" b="1" i="1" spc="-22" dirty="0">
                <a:latin typeface="Times New Roman"/>
                <a:cs typeface="Times New Roman"/>
              </a:rPr>
              <a:t> </a:t>
            </a:r>
            <a:r>
              <a:rPr sz="1941" b="1" i="1" spc="-9" dirty="0">
                <a:latin typeface="Times New Roman"/>
                <a:cs typeface="Times New Roman"/>
              </a:rPr>
              <a:t>processes</a:t>
            </a:r>
            <a:endParaRPr sz="1941">
              <a:latin typeface="Times New Roman"/>
              <a:cs typeface="Times New Roman"/>
            </a:endParaRPr>
          </a:p>
          <a:p>
            <a:pPr marL="11206">
              <a:spcBef>
                <a:spcPts val="251"/>
              </a:spcBef>
            </a:pPr>
            <a:r>
              <a:rPr sz="2118" b="1" dirty="0">
                <a:latin typeface="Times New Roman"/>
                <a:cs typeface="Times New Roman"/>
              </a:rPr>
              <a:t>Above</a:t>
            </a:r>
            <a:r>
              <a:rPr sz="2118" b="1" spc="-22" dirty="0">
                <a:latin typeface="Times New Roman"/>
                <a:cs typeface="Times New Roman"/>
              </a:rPr>
              <a:t> </a:t>
            </a:r>
            <a:r>
              <a:rPr sz="2118" b="1" dirty="0">
                <a:latin typeface="Times New Roman"/>
                <a:cs typeface="Times New Roman"/>
              </a:rPr>
              <a:t>that</a:t>
            </a:r>
            <a:r>
              <a:rPr sz="2118" b="1" spc="-18" dirty="0">
                <a:latin typeface="Times New Roman"/>
                <a:cs typeface="Times New Roman"/>
              </a:rPr>
              <a:t> </a:t>
            </a:r>
            <a:r>
              <a:rPr sz="2118" b="1" dirty="0">
                <a:latin typeface="Times New Roman"/>
                <a:cs typeface="Times New Roman"/>
              </a:rPr>
              <a:t>layer</a:t>
            </a:r>
            <a:r>
              <a:rPr sz="2118" b="1" spc="-18" dirty="0">
                <a:latin typeface="Times New Roman"/>
                <a:cs typeface="Times New Roman"/>
              </a:rPr>
              <a:t> </a:t>
            </a:r>
            <a:r>
              <a:rPr sz="2118" b="1" dirty="0">
                <a:latin typeface="Times New Roman"/>
                <a:cs typeface="Times New Roman"/>
              </a:rPr>
              <a:t>are</a:t>
            </a:r>
            <a:r>
              <a:rPr sz="2118" b="1" spc="-22" dirty="0">
                <a:latin typeface="Times New Roman"/>
                <a:cs typeface="Times New Roman"/>
              </a:rPr>
              <a:t> </a:t>
            </a:r>
            <a:r>
              <a:rPr sz="2118" b="1" dirty="0">
                <a:latin typeface="Times New Roman"/>
                <a:cs typeface="Times New Roman"/>
              </a:rPr>
              <a:t>sequential</a:t>
            </a:r>
            <a:r>
              <a:rPr sz="2118" b="1" spc="-18" dirty="0">
                <a:latin typeface="Times New Roman"/>
                <a:cs typeface="Times New Roman"/>
              </a:rPr>
              <a:t> </a:t>
            </a:r>
            <a:r>
              <a:rPr sz="2118" b="1" spc="-9" dirty="0">
                <a:latin typeface="Times New Roman"/>
                <a:cs typeface="Times New Roman"/>
              </a:rPr>
              <a:t>processes</a:t>
            </a:r>
            <a:endParaRPr sz="2118">
              <a:latin typeface="Times New Roman"/>
              <a:cs typeface="Times New Roman"/>
            </a:endParaRPr>
          </a:p>
        </p:txBody>
      </p:sp>
      <p:pic>
        <p:nvPicPr>
          <p:cNvPr id="4" name="object 4"/>
          <p:cNvPicPr/>
          <p:nvPr/>
        </p:nvPicPr>
        <p:blipFill>
          <a:blip r:embed="rId2" cstate="print"/>
          <a:stretch>
            <a:fillRect/>
          </a:stretch>
        </p:blipFill>
        <p:spPr>
          <a:xfrm>
            <a:off x="2438680" y="1806043"/>
            <a:ext cx="4461103" cy="2295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normAutofit fontScale="90000"/>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801688" y="1149350"/>
            <a:ext cx="7791450" cy="3822700"/>
          </a:xfrm>
        </p:spPr>
        <p:txBody>
          <a:bodyPr>
            <a:normAutofit fontScale="92500" lnSpcReduction="20000"/>
          </a:bodyPr>
          <a:lstStyle/>
          <a:p>
            <a:pPr marL="514350" indent="-514350">
              <a:buFont typeface="+mj-lt"/>
              <a:buAutoNum type="arabicPeriod"/>
            </a:pPr>
            <a:r>
              <a:rPr lang="en-US" altLang="en-US" dirty="0"/>
              <a:t>Process Concept</a:t>
            </a:r>
          </a:p>
          <a:p>
            <a:pPr marL="514350" indent="-514350">
              <a:buFont typeface="+mj-lt"/>
              <a:buAutoNum type="arabicPeriod"/>
            </a:pPr>
            <a:r>
              <a:rPr lang="en-US" altLang="en-US" dirty="0"/>
              <a:t>Process Scheduling</a:t>
            </a:r>
          </a:p>
          <a:p>
            <a:pPr marL="514350" indent="-514350">
              <a:buFont typeface="+mj-lt"/>
              <a:buAutoNum type="arabicPeriod"/>
            </a:pPr>
            <a:r>
              <a:rPr lang="en-US" altLang="en-US" dirty="0"/>
              <a:t>Operations on Processes</a:t>
            </a:r>
          </a:p>
          <a:p>
            <a:pPr marL="514350" indent="-514350">
              <a:buFont typeface="+mj-lt"/>
              <a:buAutoNum type="arabicPeriod"/>
            </a:pPr>
            <a:r>
              <a:rPr lang="en-US" altLang="en-US" dirty="0"/>
              <a:t>Interprocess Communication</a:t>
            </a:r>
          </a:p>
          <a:p>
            <a:pPr marL="514350" indent="-514350">
              <a:buFont typeface="+mj-lt"/>
              <a:buAutoNum type="arabicPeriod"/>
            </a:pPr>
            <a:r>
              <a:rPr lang="en-US" altLang="en-US" dirty="0"/>
              <a:t>IPC in Shared-Memory Systems</a:t>
            </a:r>
          </a:p>
          <a:p>
            <a:pPr marL="514350" indent="-514350">
              <a:buFont typeface="+mj-lt"/>
              <a:buAutoNum type="arabicPeriod"/>
            </a:pPr>
            <a:r>
              <a:rPr lang="en-US" altLang="en-US" dirty="0"/>
              <a:t>IPC in Message-Passing Systems</a:t>
            </a:r>
          </a:p>
          <a:p>
            <a:pPr marL="514350" indent="-514350">
              <a:buFont typeface="+mj-lt"/>
              <a:buAutoNum type="arabicPeriod"/>
            </a:pPr>
            <a:r>
              <a:rPr lang="en-US" altLang="en-US" dirty="0"/>
              <a:t>Examples of IPC Systems</a:t>
            </a:r>
          </a:p>
          <a:p>
            <a:pPr marL="514350" indent="-514350">
              <a:buFont typeface="+mj-lt"/>
              <a:buAutoNum type="arabicPeriod"/>
            </a:pPr>
            <a:r>
              <a:rPr lang="en-US" altLang="en-US" dirty="0"/>
              <a:t>Communication in Client-Server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accent4"/>
                </a:solidFill>
              </a:rPr>
              <a:t>PROCESS IN MEMORY</a:t>
            </a:r>
          </a:p>
        </p:txBody>
      </p:sp>
      <p:pic>
        <p:nvPicPr>
          <p:cNvPr id="4" name="Picture 4"/>
          <p:cNvPicPr>
            <a:picLocks noGrp="1" noChangeAspect="1" noChangeArrowheads="1"/>
          </p:cNvPicPr>
          <p:nvPr>
            <p:ph idx="1"/>
          </p:nvPr>
        </p:nvPicPr>
        <p:blipFill>
          <a:blip r:embed="rId2"/>
          <a:srcRect/>
          <a:stretch>
            <a:fillRect/>
          </a:stretch>
        </p:blipFill>
        <p:spPr bwMode="auto">
          <a:xfrm>
            <a:off x="2362200" y="914400"/>
            <a:ext cx="3794597" cy="5272609"/>
          </a:xfrm>
          <a:prstGeom prst="rect">
            <a:avLst/>
          </a:prstGeom>
          <a:noFill/>
          <a:ln w="9525">
            <a:noFill/>
            <a:miter lim="800000"/>
            <a:headEnd/>
            <a:tailEnd/>
          </a:ln>
        </p:spPr>
      </p:pic>
      <p:sp>
        <p:nvSpPr>
          <p:cNvPr id="5" name="TextBox 4">
            <a:extLst>
              <a:ext uri="{FF2B5EF4-FFF2-40B4-BE49-F238E27FC236}">
                <a16:creationId xmlns:a16="http://schemas.microsoft.com/office/drawing/2014/main" id="{95AAE43E-EC8A-F397-5F4A-3BC21B31A8C0}"/>
              </a:ext>
            </a:extLst>
          </p:cNvPr>
          <p:cNvSpPr txBox="1"/>
          <p:nvPr/>
        </p:nvSpPr>
        <p:spPr>
          <a:xfrm>
            <a:off x="76200" y="6396335"/>
            <a:ext cx="4572000" cy="461665"/>
          </a:xfrm>
          <a:prstGeom prst="rect">
            <a:avLst/>
          </a:prstGeom>
          <a:noFill/>
        </p:spPr>
        <p:txBody>
          <a:bodyPr wrap="square">
            <a:spAutoFit/>
          </a:bodyPr>
          <a:lstStyle/>
          <a:p>
            <a:r>
              <a:rPr lang="en-US" altLang="zh-CN" sz="2400" b="1" dirty="0">
                <a:solidFill>
                  <a:schemeClr val="accent4"/>
                </a:solidFill>
              </a:rPr>
              <a:t>A PROCESS GENERALLY INCLUDES</a:t>
            </a:r>
            <a:endParaRPr lang="zh-CN" altLang="en-US" sz="2400" dirty="0"/>
          </a:p>
        </p:txBody>
      </p:sp>
      <p:sp>
        <p:nvSpPr>
          <p:cNvPr id="7" name="TextBox 6">
            <a:extLst>
              <a:ext uri="{FF2B5EF4-FFF2-40B4-BE49-F238E27FC236}">
                <a16:creationId xmlns:a16="http://schemas.microsoft.com/office/drawing/2014/main" id="{0106D80D-3B19-09A5-8CD1-B9FF0ADD5C0B}"/>
              </a:ext>
            </a:extLst>
          </p:cNvPr>
          <p:cNvSpPr txBox="1"/>
          <p:nvPr/>
        </p:nvSpPr>
        <p:spPr>
          <a:xfrm>
            <a:off x="2590800" y="6107006"/>
            <a:ext cx="4581236" cy="369332"/>
          </a:xfrm>
          <a:prstGeom prst="rect">
            <a:avLst/>
          </a:prstGeom>
          <a:noFill/>
        </p:spPr>
        <p:txBody>
          <a:bodyPr wrap="square">
            <a:spAutoFit/>
          </a:bodyPr>
          <a:lstStyle/>
          <a:p>
            <a:r>
              <a:rPr lang="en-US" altLang="zh-CN" dirty="0"/>
              <a:t>Figure 3.1 Layout of a process in memory.</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A PROCESS GENERALLY INCLUDES</a:t>
            </a:r>
          </a:p>
        </p:txBody>
      </p:sp>
      <p:sp>
        <p:nvSpPr>
          <p:cNvPr id="3" name="Content Placeholder 2"/>
          <p:cNvSpPr>
            <a:spLocks noGrp="1"/>
          </p:cNvSpPr>
          <p:nvPr>
            <p:ph idx="1"/>
          </p:nvPr>
        </p:nvSpPr>
        <p:spPr/>
        <p:txBody>
          <a:bodyPr>
            <a:normAutofit fontScale="85000" lnSpcReduction="20000"/>
          </a:bodyPr>
          <a:lstStyle/>
          <a:p>
            <a:pPr>
              <a:buNone/>
            </a:pPr>
            <a:r>
              <a:rPr lang="en-US" b="1" dirty="0"/>
              <a:t>1. Process Stack</a:t>
            </a:r>
          </a:p>
          <a:p>
            <a:pPr>
              <a:buNone/>
            </a:pPr>
            <a:r>
              <a:rPr lang="en-US" dirty="0"/>
              <a:t>	A process stack contain </a:t>
            </a:r>
            <a:r>
              <a:rPr lang="en-US" dirty="0">
                <a:solidFill>
                  <a:srgbClr val="FF0000"/>
                </a:solidFill>
              </a:rPr>
              <a:t>temporary data </a:t>
            </a:r>
            <a:r>
              <a:rPr lang="en-US" dirty="0"/>
              <a:t>(such as function parameters, return addresses and local variables)</a:t>
            </a:r>
          </a:p>
          <a:p>
            <a:pPr>
              <a:buNone/>
            </a:pPr>
            <a:r>
              <a:rPr lang="en-US" b="1" dirty="0"/>
              <a:t>2. Data Section</a:t>
            </a:r>
          </a:p>
          <a:p>
            <a:pPr>
              <a:buNone/>
            </a:pPr>
            <a:r>
              <a:rPr lang="en-US" dirty="0"/>
              <a:t>	The data section contains  </a:t>
            </a:r>
            <a:r>
              <a:rPr lang="en-US" dirty="0">
                <a:solidFill>
                  <a:srgbClr val="FF0000"/>
                </a:solidFill>
              </a:rPr>
              <a:t>global variables</a:t>
            </a:r>
            <a:r>
              <a:rPr lang="en-US" dirty="0"/>
              <a:t>.</a:t>
            </a:r>
          </a:p>
          <a:p>
            <a:pPr>
              <a:buNone/>
            </a:pPr>
            <a:r>
              <a:rPr lang="en-US" b="1" dirty="0"/>
              <a:t>3. Heap</a:t>
            </a:r>
          </a:p>
          <a:p>
            <a:pPr>
              <a:buNone/>
            </a:pPr>
            <a:r>
              <a:rPr lang="en-US" dirty="0"/>
              <a:t>	A heap is a </a:t>
            </a:r>
            <a:r>
              <a:rPr lang="en-US" dirty="0">
                <a:solidFill>
                  <a:srgbClr val="FF0000"/>
                </a:solidFill>
              </a:rPr>
              <a:t>memory,</a:t>
            </a:r>
            <a:r>
              <a:rPr lang="en-US" dirty="0"/>
              <a:t> that is </a:t>
            </a:r>
            <a:r>
              <a:rPr lang="en-US" dirty="0">
                <a:solidFill>
                  <a:srgbClr val="FF0000"/>
                </a:solidFill>
              </a:rPr>
              <a:t>dynamically allocated </a:t>
            </a:r>
            <a:r>
              <a:rPr lang="en-US" dirty="0"/>
              <a:t>during process run time.</a:t>
            </a:r>
          </a:p>
          <a:p>
            <a:pPr>
              <a:buNone/>
            </a:pPr>
            <a:r>
              <a:rPr lang="en-US" b="1" dirty="0"/>
              <a:t>4. Text Section</a:t>
            </a:r>
          </a:p>
          <a:p>
            <a:pPr>
              <a:buNone/>
            </a:pPr>
            <a:r>
              <a:rPr lang="en-US" dirty="0"/>
              <a:t>	Contains </a:t>
            </a:r>
            <a:r>
              <a:rPr lang="en-US" dirty="0">
                <a:solidFill>
                  <a:srgbClr val="FF0000"/>
                </a:solidFill>
              </a:rPr>
              <a:t>program code</a:t>
            </a:r>
            <a:r>
              <a:rPr 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STATES</a:t>
            </a:r>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pPr>
              <a:buNone/>
            </a:pPr>
            <a:r>
              <a:rPr lang="en-US" dirty="0"/>
              <a:t>	As a process executes, it </a:t>
            </a:r>
            <a:r>
              <a:rPr lang="en-US" dirty="0">
                <a:solidFill>
                  <a:srgbClr val="FF0000"/>
                </a:solidFill>
              </a:rPr>
              <a:t>changes state</a:t>
            </a:r>
            <a:r>
              <a:rPr lang="en-US" dirty="0"/>
              <a:t>. Each process may be in one of the following states.</a:t>
            </a:r>
          </a:p>
          <a:p>
            <a:r>
              <a:rPr lang="en-US" b="1" dirty="0"/>
              <a:t>New</a:t>
            </a:r>
          </a:p>
          <a:p>
            <a:pPr>
              <a:buNone/>
            </a:pPr>
            <a:r>
              <a:rPr lang="en-US" dirty="0"/>
              <a:t>	The process is being </a:t>
            </a:r>
            <a:r>
              <a:rPr lang="en-US" dirty="0">
                <a:solidFill>
                  <a:srgbClr val="FF0000"/>
                </a:solidFill>
              </a:rPr>
              <a:t>created</a:t>
            </a:r>
            <a:r>
              <a:rPr lang="en-US" dirty="0"/>
              <a:t>.</a:t>
            </a:r>
          </a:p>
          <a:p>
            <a:r>
              <a:rPr lang="en-US" b="1" dirty="0"/>
              <a:t>Running</a:t>
            </a:r>
          </a:p>
          <a:p>
            <a:pPr>
              <a:buNone/>
            </a:pPr>
            <a:r>
              <a:rPr lang="en-US" dirty="0"/>
              <a:t>	Instructions are being </a:t>
            </a:r>
            <a:r>
              <a:rPr lang="en-US" dirty="0">
                <a:solidFill>
                  <a:srgbClr val="FF0000"/>
                </a:solidFill>
              </a:rPr>
              <a:t>executed</a:t>
            </a:r>
            <a:r>
              <a:rPr lang="en-US" dirty="0"/>
              <a:t>.</a:t>
            </a:r>
          </a:p>
          <a:p>
            <a:r>
              <a:rPr lang="en-US" b="1" dirty="0"/>
              <a:t>Waiting</a:t>
            </a:r>
          </a:p>
          <a:p>
            <a:pPr>
              <a:buNone/>
            </a:pPr>
            <a:r>
              <a:rPr lang="en-US" dirty="0"/>
              <a:t>	The </a:t>
            </a:r>
            <a:r>
              <a:rPr lang="en-US" dirty="0">
                <a:solidFill>
                  <a:srgbClr val="FF0000"/>
                </a:solidFill>
              </a:rPr>
              <a:t>process is waiting </a:t>
            </a:r>
            <a:r>
              <a:rPr lang="en-US" dirty="0"/>
              <a:t>for some event to occur( such as an I/O completion or reception of a signal).</a:t>
            </a:r>
          </a:p>
          <a:p>
            <a:r>
              <a:rPr lang="en-US" b="1" dirty="0"/>
              <a:t>Ready</a:t>
            </a:r>
          </a:p>
          <a:p>
            <a:pPr>
              <a:buNone/>
            </a:pPr>
            <a:r>
              <a:rPr lang="en-US" dirty="0"/>
              <a:t>	The process is </a:t>
            </a:r>
            <a:r>
              <a:rPr lang="en-US" dirty="0">
                <a:solidFill>
                  <a:srgbClr val="FF0000"/>
                </a:solidFill>
              </a:rPr>
              <a:t>waiting to be assigned </a:t>
            </a:r>
            <a:r>
              <a:rPr lang="en-US" dirty="0"/>
              <a:t>to a processor.</a:t>
            </a:r>
          </a:p>
          <a:p>
            <a:r>
              <a:rPr lang="en-US" b="1" dirty="0"/>
              <a:t>Terminated</a:t>
            </a:r>
          </a:p>
          <a:p>
            <a:pPr>
              <a:buNone/>
            </a:pPr>
            <a:r>
              <a:rPr lang="en-US" dirty="0"/>
              <a:t>	The process has </a:t>
            </a:r>
            <a:r>
              <a:rPr lang="en-US" dirty="0">
                <a:solidFill>
                  <a:srgbClr val="FF0000"/>
                </a:solidFill>
              </a:rPr>
              <a:t>finished execution.</a:t>
            </a:r>
          </a:p>
          <a:p>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4A03A8-597E-4CC6-3B32-3E3821558A02}"/>
              </a:ext>
            </a:extLst>
          </p:cNvPr>
          <p:cNvSpPr txBox="1"/>
          <p:nvPr/>
        </p:nvSpPr>
        <p:spPr>
          <a:xfrm>
            <a:off x="1295400" y="584841"/>
            <a:ext cx="6197491" cy="584775"/>
          </a:xfrm>
          <a:prstGeom prst="rect">
            <a:avLst/>
          </a:prstGeom>
          <a:noFill/>
        </p:spPr>
        <p:txBody>
          <a:bodyPr wrap="square">
            <a:spAutoFit/>
          </a:bodyPr>
          <a:lstStyle/>
          <a:p>
            <a:r>
              <a:rPr lang="en-US" altLang="zh-CN" sz="3200" dirty="0">
                <a:highlight>
                  <a:srgbClr val="FFFF00"/>
                </a:highlight>
              </a:rPr>
              <a:t>MEMORY LAYOUT OF A C PROGRAM</a:t>
            </a:r>
            <a:endParaRPr lang="zh-CN" altLang="en-US" sz="3200" dirty="0">
              <a:highlight>
                <a:srgbClr val="FFFF00"/>
              </a:highlight>
            </a:endParaRPr>
          </a:p>
        </p:txBody>
      </p:sp>
      <p:pic>
        <p:nvPicPr>
          <p:cNvPr id="9" name="Picture 8">
            <a:extLst>
              <a:ext uri="{FF2B5EF4-FFF2-40B4-BE49-F238E27FC236}">
                <a16:creationId xmlns:a16="http://schemas.microsoft.com/office/drawing/2014/main" id="{4334BCF6-4C89-4276-E7EB-2F61245EAF9A}"/>
              </a:ext>
            </a:extLst>
          </p:cNvPr>
          <p:cNvPicPr>
            <a:picLocks noChangeAspect="1"/>
          </p:cNvPicPr>
          <p:nvPr/>
        </p:nvPicPr>
        <p:blipFill>
          <a:blip r:embed="rId2"/>
          <a:stretch>
            <a:fillRect/>
          </a:stretch>
        </p:blipFill>
        <p:spPr>
          <a:xfrm>
            <a:off x="0" y="1371600"/>
            <a:ext cx="9144000" cy="4609171"/>
          </a:xfrm>
          <a:prstGeom prst="rect">
            <a:avLst/>
          </a:prstGeom>
        </p:spPr>
      </p:pic>
    </p:spTree>
    <p:extLst>
      <p:ext uri="{BB962C8B-B14F-4D97-AF65-F5344CB8AC3E}">
        <p14:creationId xmlns:p14="http://schemas.microsoft.com/office/powerpoint/2010/main" val="15443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STATES DIAGRAM</a:t>
            </a:r>
          </a:p>
        </p:txBody>
      </p:sp>
      <p:pic>
        <p:nvPicPr>
          <p:cNvPr id="7" name="Picture 6">
            <a:extLst>
              <a:ext uri="{FF2B5EF4-FFF2-40B4-BE49-F238E27FC236}">
                <a16:creationId xmlns:a16="http://schemas.microsoft.com/office/drawing/2014/main" id="{D406D9D6-9EE0-21FC-888A-FCBCAA748FE3}"/>
              </a:ext>
            </a:extLst>
          </p:cNvPr>
          <p:cNvPicPr>
            <a:picLocks noChangeAspect="1"/>
          </p:cNvPicPr>
          <p:nvPr/>
        </p:nvPicPr>
        <p:blipFill>
          <a:blip r:embed="rId2"/>
          <a:stretch>
            <a:fillRect/>
          </a:stretch>
        </p:blipFill>
        <p:spPr>
          <a:xfrm>
            <a:off x="0" y="1676400"/>
            <a:ext cx="9144000" cy="43675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8977-EE9A-ADB1-9722-1C376D35DB97}"/>
              </a:ext>
            </a:extLst>
          </p:cNvPr>
          <p:cNvSpPr>
            <a:spLocks noGrp="1"/>
          </p:cNvSpPr>
          <p:nvPr>
            <p:ph type="title"/>
          </p:nvPr>
        </p:nvSpPr>
        <p:spPr/>
        <p:txBody>
          <a:bodyPr/>
          <a:lstStyle/>
          <a:p>
            <a:r>
              <a:rPr lang="en-US" altLang="zh-CN" b="1" dirty="0">
                <a:solidFill>
                  <a:schemeClr val="accent4"/>
                </a:solidFill>
              </a:rPr>
              <a:t>PROCESS STATES DIAGRAM</a:t>
            </a:r>
            <a:endParaRPr lang="zh-CN" altLang="en-US" dirty="0"/>
          </a:p>
        </p:txBody>
      </p:sp>
      <p:sp>
        <p:nvSpPr>
          <p:cNvPr id="3" name="Content Placeholder 2">
            <a:extLst>
              <a:ext uri="{FF2B5EF4-FFF2-40B4-BE49-F238E27FC236}">
                <a16:creationId xmlns:a16="http://schemas.microsoft.com/office/drawing/2014/main" id="{B102A576-22CE-84D9-84DE-D8F8785FEC61}"/>
              </a:ext>
            </a:extLst>
          </p:cNvPr>
          <p:cNvSpPr>
            <a:spLocks noGrp="1"/>
          </p:cNvSpPr>
          <p:nvPr>
            <p:ph idx="1"/>
          </p:nvPr>
        </p:nvSpPr>
        <p:spPr/>
        <p:txBody>
          <a:bodyPr>
            <a:normAutofit lnSpcReduction="10000"/>
          </a:bodyPr>
          <a:lstStyle/>
          <a:p>
            <a:pPr algn="just"/>
            <a:r>
              <a:rPr lang="en-US" altLang="zh-CN" dirty="0"/>
              <a:t>These names are arbitrary, and they vary across operating systems. The states that they represent are found on all systems, however. Certain operating systems also more finely delineate process states. </a:t>
            </a:r>
          </a:p>
          <a:p>
            <a:pPr algn="just"/>
            <a:r>
              <a:rPr lang="en-US" altLang="zh-CN" dirty="0"/>
              <a:t>It is important to realize that only one process can be running on any processor core at any instant. Many processes may be ready and waiting.</a:t>
            </a:r>
          </a:p>
          <a:p>
            <a:endParaRPr lang="zh-CN" altLang="en-US" dirty="0"/>
          </a:p>
        </p:txBody>
      </p:sp>
    </p:spTree>
    <p:extLst>
      <p:ext uri="{BB962C8B-B14F-4D97-AF65-F5344CB8AC3E}">
        <p14:creationId xmlns:p14="http://schemas.microsoft.com/office/powerpoint/2010/main" val="55149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31107" y="725037"/>
            <a:ext cx="7603293" cy="418671"/>
          </a:xfrm>
          <a:prstGeom prst="rect">
            <a:avLst/>
          </a:prstGeom>
        </p:spPr>
        <p:txBody>
          <a:bodyPr vert="horz" wrap="square" lIns="0" tIns="11206" rIns="0" bIns="0" rtlCol="0" anchor="ctr">
            <a:spAutoFit/>
          </a:bodyPr>
          <a:lstStyle/>
          <a:p>
            <a:pPr marL="11206">
              <a:spcBef>
                <a:spcPts val="88"/>
              </a:spcBef>
            </a:pPr>
            <a:r>
              <a:rPr spc="-9" dirty="0"/>
              <a:t>Implementation</a:t>
            </a:r>
            <a:r>
              <a:rPr spc="-97" dirty="0"/>
              <a:t> </a:t>
            </a:r>
            <a:r>
              <a:rPr dirty="0"/>
              <a:t>of</a:t>
            </a:r>
            <a:r>
              <a:rPr spc="-79" dirty="0"/>
              <a:t> </a:t>
            </a:r>
            <a:r>
              <a:rPr dirty="0"/>
              <a:t>process</a:t>
            </a:r>
            <a:r>
              <a:rPr spc="-88" dirty="0"/>
              <a:t> </a:t>
            </a:r>
            <a:r>
              <a:rPr spc="-9" dirty="0"/>
              <a:t>switching</a:t>
            </a:r>
          </a:p>
        </p:txBody>
      </p:sp>
      <p:sp>
        <p:nvSpPr>
          <p:cNvPr id="3" name="object 3"/>
          <p:cNvSpPr txBox="1"/>
          <p:nvPr/>
        </p:nvSpPr>
        <p:spPr>
          <a:xfrm>
            <a:off x="1078004" y="1717189"/>
            <a:ext cx="7227795" cy="702402"/>
          </a:xfrm>
          <a:prstGeom prst="rect">
            <a:avLst/>
          </a:prstGeom>
        </p:spPr>
        <p:txBody>
          <a:bodyPr vert="horz" wrap="square" lIns="0" tIns="11206" rIns="0" bIns="0" rtlCol="0">
            <a:spAutoFit/>
          </a:bodyPr>
          <a:lstStyle/>
          <a:p>
            <a:pPr marL="1288745" marR="4483" indent="-1277539">
              <a:lnSpc>
                <a:spcPct val="110300"/>
              </a:lnSpc>
              <a:spcBef>
                <a:spcPts val="88"/>
              </a:spcBef>
            </a:pPr>
            <a:r>
              <a:rPr sz="2118" b="1" dirty="0">
                <a:latin typeface="Times New Roman"/>
                <a:cs typeface="Times New Roman"/>
              </a:rPr>
              <a:t>Skeleton</a:t>
            </a:r>
            <a:r>
              <a:rPr sz="2118" b="1" spc="-35" dirty="0">
                <a:latin typeface="Times New Roman"/>
                <a:cs typeface="Times New Roman"/>
              </a:rPr>
              <a:t> </a:t>
            </a:r>
            <a:r>
              <a:rPr sz="2118" b="1" dirty="0">
                <a:latin typeface="Times New Roman"/>
                <a:cs typeface="Times New Roman"/>
              </a:rPr>
              <a:t>of</a:t>
            </a:r>
            <a:r>
              <a:rPr sz="2118" b="1" spc="-26" dirty="0">
                <a:latin typeface="Times New Roman"/>
                <a:cs typeface="Times New Roman"/>
              </a:rPr>
              <a:t> </a:t>
            </a:r>
            <a:r>
              <a:rPr sz="2118" b="1" dirty="0">
                <a:latin typeface="Times New Roman"/>
                <a:cs typeface="Times New Roman"/>
              </a:rPr>
              <a:t>what</a:t>
            </a:r>
            <a:r>
              <a:rPr sz="2118" b="1" spc="-26" dirty="0">
                <a:latin typeface="Times New Roman"/>
                <a:cs typeface="Times New Roman"/>
              </a:rPr>
              <a:t> </a:t>
            </a:r>
            <a:r>
              <a:rPr sz="2118" b="1" dirty="0">
                <a:latin typeface="Times New Roman"/>
                <a:cs typeface="Times New Roman"/>
              </a:rPr>
              <a:t>the</a:t>
            </a:r>
            <a:r>
              <a:rPr sz="2118" b="1" spc="-31" dirty="0">
                <a:latin typeface="Times New Roman"/>
                <a:cs typeface="Times New Roman"/>
              </a:rPr>
              <a:t> </a:t>
            </a:r>
            <a:r>
              <a:rPr sz="2118" b="1" dirty="0">
                <a:latin typeface="Times New Roman"/>
                <a:cs typeface="Times New Roman"/>
              </a:rPr>
              <a:t>lowest</a:t>
            </a:r>
            <a:r>
              <a:rPr sz="2118" b="1" spc="-26" dirty="0">
                <a:latin typeface="Times New Roman"/>
                <a:cs typeface="Times New Roman"/>
              </a:rPr>
              <a:t> </a:t>
            </a:r>
            <a:r>
              <a:rPr sz="2118" b="1" dirty="0">
                <a:latin typeface="Times New Roman"/>
                <a:cs typeface="Times New Roman"/>
              </a:rPr>
              <a:t>levels</a:t>
            </a:r>
            <a:r>
              <a:rPr sz="2118" b="1" spc="-31" dirty="0">
                <a:latin typeface="Times New Roman"/>
                <a:cs typeface="Times New Roman"/>
              </a:rPr>
              <a:t> </a:t>
            </a:r>
            <a:r>
              <a:rPr sz="2118" b="1" dirty="0">
                <a:latin typeface="Times New Roman"/>
                <a:cs typeface="Times New Roman"/>
              </a:rPr>
              <a:t>of</a:t>
            </a:r>
            <a:r>
              <a:rPr sz="2118" b="1" spc="-31" dirty="0">
                <a:latin typeface="Times New Roman"/>
                <a:cs typeface="Times New Roman"/>
              </a:rPr>
              <a:t> </a:t>
            </a:r>
            <a:r>
              <a:rPr sz="2118" b="1" dirty="0">
                <a:latin typeface="Times New Roman"/>
                <a:cs typeface="Times New Roman"/>
              </a:rPr>
              <a:t>the</a:t>
            </a:r>
            <a:r>
              <a:rPr sz="2118" b="1" spc="-26" dirty="0">
                <a:latin typeface="Times New Roman"/>
                <a:cs typeface="Times New Roman"/>
              </a:rPr>
              <a:t> </a:t>
            </a:r>
            <a:r>
              <a:rPr sz="2118" b="1" dirty="0">
                <a:latin typeface="Times New Roman"/>
                <a:cs typeface="Times New Roman"/>
              </a:rPr>
              <a:t>OS</a:t>
            </a:r>
            <a:r>
              <a:rPr sz="2118" b="1" spc="-31" dirty="0">
                <a:latin typeface="Times New Roman"/>
                <a:cs typeface="Times New Roman"/>
              </a:rPr>
              <a:t> </a:t>
            </a:r>
            <a:r>
              <a:rPr sz="2118" b="1" spc="-22" dirty="0">
                <a:latin typeface="Times New Roman"/>
                <a:cs typeface="Times New Roman"/>
              </a:rPr>
              <a:t>do </a:t>
            </a:r>
            <a:r>
              <a:rPr sz="2118" b="1" dirty="0">
                <a:latin typeface="Times New Roman"/>
                <a:cs typeface="Times New Roman"/>
              </a:rPr>
              <a:t>when</a:t>
            </a:r>
            <a:r>
              <a:rPr sz="2118" b="1" spc="-35" dirty="0">
                <a:latin typeface="Times New Roman"/>
                <a:cs typeface="Times New Roman"/>
              </a:rPr>
              <a:t> </a:t>
            </a:r>
            <a:r>
              <a:rPr sz="2118" b="1" dirty="0">
                <a:latin typeface="Times New Roman"/>
                <a:cs typeface="Times New Roman"/>
              </a:rPr>
              <a:t>an</a:t>
            </a:r>
            <a:r>
              <a:rPr sz="2118" b="1" spc="-35" dirty="0">
                <a:latin typeface="Times New Roman"/>
                <a:cs typeface="Times New Roman"/>
              </a:rPr>
              <a:t> </a:t>
            </a:r>
            <a:r>
              <a:rPr sz="2118" b="1" dirty="0">
                <a:latin typeface="Times New Roman"/>
                <a:cs typeface="Times New Roman"/>
              </a:rPr>
              <a:t>interrupt</a:t>
            </a:r>
            <a:r>
              <a:rPr sz="2118" b="1" spc="-31" dirty="0">
                <a:latin typeface="Times New Roman"/>
                <a:cs typeface="Times New Roman"/>
              </a:rPr>
              <a:t> </a:t>
            </a:r>
            <a:r>
              <a:rPr sz="2118" b="1" spc="-9" dirty="0">
                <a:latin typeface="Times New Roman"/>
                <a:cs typeface="Times New Roman"/>
              </a:rPr>
              <a:t>occurs</a:t>
            </a:r>
            <a:endParaRPr sz="2118" dirty="0">
              <a:latin typeface="Times New Roman"/>
              <a:cs typeface="Times New Roman"/>
            </a:endParaRPr>
          </a:p>
        </p:txBody>
      </p:sp>
      <p:grpSp>
        <p:nvGrpSpPr>
          <p:cNvPr id="4" name="object 4"/>
          <p:cNvGrpSpPr/>
          <p:nvPr/>
        </p:nvGrpSpPr>
        <p:grpSpPr>
          <a:xfrm>
            <a:off x="1183901" y="2789394"/>
            <a:ext cx="6776197" cy="3320548"/>
            <a:chOff x="1581149" y="3685818"/>
            <a:chExt cx="6819900" cy="2581910"/>
          </a:xfrm>
        </p:grpSpPr>
        <p:pic>
          <p:nvPicPr>
            <p:cNvPr id="5" name="object 5"/>
            <p:cNvPicPr/>
            <p:nvPr/>
          </p:nvPicPr>
          <p:blipFill>
            <a:blip r:embed="rId2" cstate="print"/>
            <a:stretch>
              <a:fillRect/>
            </a:stretch>
          </p:blipFill>
          <p:spPr>
            <a:xfrm>
              <a:off x="1689099" y="3685818"/>
              <a:ext cx="6648448" cy="2400656"/>
            </a:xfrm>
            <a:prstGeom prst="rect">
              <a:avLst/>
            </a:prstGeom>
          </p:spPr>
        </p:pic>
        <p:sp>
          <p:nvSpPr>
            <p:cNvPr id="6" name="object 6"/>
            <p:cNvSpPr/>
            <p:nvPr/>
          </p:nvSpPr>
          <p:spPr>
            <a:xfrm>
              <a:off x="1600199" y="4343399"/>
              <a:ext cx="6781800" cy="1905000"/>
            </a:xfrm>
            <a:custGeom>
              <a:avLst/>
              <a:gdLst/>
              <a:ahLst/>
              <a:cxnLst/>
              <a:rect l="l" t="t" r="r" b="b"/>
              <a:pathLst>
                <a:path w="6781800" h="1905000">
                  <a:moveTo>
                    <a:pt x="0" y="0"/>
                  </a:moveTo>
                  <a:lnTo>
                    <a:pt x="6781799" y="0"/>
                  </a:lnTo>
                  <a:lnTo>
                    <a:pt x="6781799" y="1904999"/>
                  </a:lnTo>
                  <a:lnTo>
                    <a:pt x="0" y="1904999"/>
                  </a:lnTo>
                  <a:lnTo>
                    <a:pt x="0" y="0"/>
                  </a:lnTo>
                  <a:close/>
                </a:path>
              </a:pathLst>
            </a:custGeom>
            <a:ln w="38099">
              <a:solidFill>
                <a:srgbClr val="C11B00"/>
              </a:solidFill>
            </a:ln>
          </p:spPr>
          <p:txBody>
            <a:bodyPr wrap="square" lIns="0" tIns="0" rIns="0" bIns="0" rtlCol="0"/>
            <a:lstStyle/>
            <a:p>
              <a:endParaRPr sz="1588"/>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(PCB)</a:t>
            </a:r>
            <a:endParaRPr lang="en-US" b="1" dirty="0">
              <a:solidFill>
                <a:schemeClr val="accent4"/>
              </a:solidFill>
            </a:endParaRPr>
          </a:p>
        </p:txBody>
      </p:sp>
      <p:sp>
        <p:nvSpPr>
          <p:cNvPr id="3" name="Content Placeholder 2"/>
          <p:cNvSpPr>
            <a:spLocks noGrp="1"/>
          </p:cNvSpPr>
          <p:nvPr>
            <p:ph idx="1"/>
          </p:nvPr>
        </p:nvSpPr>
        <p:spPr/>
        <p:txBody>
          <a:bodyPr>
            <a:normAutofit/>
          </a:bodyPr>
          <a:lstStyle/>
          <a:p>
            <a:pPr marL="0" indent="0">
              <a:buNone/>
            </a:pPr>
            <a:r>
              <a:rPr lang="en-US" altLang="en-US" sz="3600" dirty="0"/>
              <a:t>Each </a:t>
            </a:r>
            <a:r>
              <a:rPr lang="en-US" altLang="en-US" sz="3600" dirty="0">
                <a:solidFill>
                  <a:srgbClr val="FF0000"/>
                </a:solidFill>
              </a:rPr>
              <a:t>process is represented </a:t>
            </a:r>
          </a:p>
          <a:p>
            <a:pPr marL="0" indent="0">
              <a:buNone/>
            </a:pPr>
            <a:r>
              <a:rPr lang="en-US" altLang="en-US" sz="3600" dirty="0"/>
              <a:t>in </a:t>
            </a:r>
            <a:r>
              <a:rPr lang="en-US" altLang="en-US" sz="3600" dirty="0">
                <a:solidFill>
                  <a:srgbClr val="00B050"/>
                </a:solidFill>
              </a:rPr>
              <a:t>Operating System </a:t>
            </a:r>
            <a:r>
              <a:rPr lang="en-US" altLang="en-US" sz="3600" dirty="0"/>
              <a:t>by a</a:t>
            </a:r>
          </a:p>
          <a:p>
            <a:pPr marL="0" indent="0">
              <a:buNone/>
            </a:pPr>
            <a:r>
              <a:rPr lang="en-US" altLang="en-US" sz="3600" dirty="0">
                <a:solidFill>
                  <a:schemeClr val="accent1"/>
                </a:solidFill>
              </a:rPr>
              <a:t>Process Control Block</a:t>
            </a:r>
            <a:r>
              <a:rPr lang="en-US" altLang="en-US" sz="3600" dirty="0"/>
              <a:t>(PCB).</a:t>
            </a:r>
          </a:p>
          <a:p>
            <a:pPr marL="0" indent="0">
              <a:buNone/>
            </a:pPr>
            <a:r>
              <a:rPr lang="en-US" altLang="en-US" sz="3600" dirty="0"/>
              <a:t> </a:t>
            </a:r>
          </a:p>
          <a:p>
            <a:pPr marL="0" indent="0">
              <a:buNone/>
            </a:pPr>
            <a:r>
              <a:rPr lang="en-US" altLang="en-US" sz="3600" dirty="0"/>
              <a:t>It is also called a </a:t>
            </a:r>
          </a:p>
          <a:p>
            <a:pPr marL="0" indent="0">
              <a:buNone/>
            </a:pPr>
            <a:r>
              <a:rPr lang="en-US" altLang="en-US" sz="3600" b="1" dirty="0">
                <a:solidFill>
                  <a:srgbClr val="3366FF"/>
                </a:solidFill>
              </a:rPr>
              <a:t>task control block</a:t>
            </a:r>
            <a:endParaRPr lang="en-US" altLang="en-US" sz="3600" dirty="0"/>
          </a:p>
          <a:p>
            <a:endParaRPr lang="en-US" sz="3600" dirty="0"/>
          </a:p>
        </p:txBody>
      </p:sp>
      <p:pic>
        <p:nvPicPr>
          <p:cNvPr id="4" name="Picture 9"/>
          <p:cNvPicPr>
            <a:picLocks noChangeAspect="1" noChangeArrowheads="1"/>
          </p:cNvPicPr>
          <p:nvPr/>
        </p:nvPicPr>
        <p:blipFill>
          <a:blip r:embed="rId2"/>
          <a:srcRect/>
          <a:stretch>
            <a:fillRect/>
          </a:stretch>
        </p:blipFill>
        <p:spPr bwMode="auto">
          <a:xfrm>
            <a:off x="6096000" y="1380693"/>
            <a:ext cx="2795588" cy="44894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(PCB)</a:t>
            </a:r>
            <a:endParaRPr lang="en-US" b="1" dirty="0">
              <a:solidFill>
                <a:schemeClr val="accent4"/>
              </a:solidFill>
            </a:endParaRPr>
          </a:p>
        </p:txBody>
      </p:sp>
      <p:pic>
        <p:nvPicPr>
          <p:cNvPr id="1026" name="Picture 2" descr="Process Table and Process Control Block (PCB) in OS - Coding Ninjas">
            <a:extLst>
              <a:ext uri="{FF2B5EF4-FFF2-40B4-BE49-F238E27FC236}">
                <a16:creationId xmlns:a16="http://schemas.microsoft.com/office/drawing/2014/main" id="{A0F852CF-BAF0-A130-0919-779437AC3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76"/>
          <a:stretch/>
        </p:blipFill>
        <p:spPr bwMode="auto">
          <a:xfrm>
            <a:off x="2514600" y="1066800"/>
            <a:ext cx="4344988" cy="567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p:txBody>
          <a:bodyPr/>
          <a:lstStyle/>
          <a:p>
            <a:pPr algn="just">
              <a:buNone/>
            </a:pPr>
            <a:r>
              <a:rPr lang="en-US" b="1" dirty="0"/>
              <a:t>Process state</a:t>
            </a:r>
          </a:p>
          <a:p>
            <a:pPr algn="just"/>
            <a:r>
              <a:rPr lang="en-US" dirty="0"/>
              <a:t>The state may be </a:t>
            </a:r>
            <a:r>
              <a:rPr lang="en-US" dirty="0">
                <a:solidFill>
                  <a:srgbClr val="FF0000"/>
                </a:solidFill>
              </a:rPr>
              <a:t>new</a:t>
            </a:r>
            <a:r>
              <a:rPr lang="en-US" dirty="0"/>
              <a:t>, </a:t>
            </a:r>
            <a:r>
              <a:rPr lang="en-US" dirty="0">
                <a:solidFill>
                  <a:schemeClr val="accent1"/>
                </a:solidFill>
              </a:rPr>
              <a:t>ready</a:t>
            </a:r>
            <a:r>
              <a:rPr lang="en-US" dirty="0"/>
              <a:t>, </a:t>
            </a:r>
            <a:r>
              <a:rPr lang="en-US" dirty="0">
                <a:solidFill>
                  <a:schemeClr val="accent4"/>
                </a:solidFill>
              </a:rPr>
              <a:t>running</a:t>
            </a:r>
            <a:r>
              <a:rPr lang="en-US" dirty="0"/>
              <a:t>,</a:t>
            </a:r>
            <a:r>
              <a:rPr lang="en-US" dirty="0">
                <a:solidFill>
                  <a:srgbClr val="00B050"/>
                </a:solidFill>
              </a:rPr>
              <a:t>waiting</a:t>
            </a:r>
            <a:r>
              <a:rPr lang="en-US" dirty="0"/>
              <a:t> and so on.</a:t>
            </a:r>
          </a:p>
          <a:p>
            <a:pPr algn="just">
              <a:buNone/>
            </a:pPr>
            <a:endParaRPr lang="en-US" dirty="0"/>
          </a:p>
          <a:p>
            <a:pPr algn="just">
              <a:buNone/>
            </a:pPr>
            <a:r>
              <a:rPr lang="en-US" b="1" dirty="0"/>
              <a:t>Program counter </a:t>
            </a:r>
          </a:p>
          <a:p>
            <a:pPr algn="just"/>
            <a:r>
              <a:rPr lang="en-US" dirty="0"/>
              <a:t>Program counter indicate the </a:t>
            </a:r>
            <a:r>
              <a:rPr lang="en-US" dirty="0">
                <a:solidFill>
                  <a:srgbClr val="FF0000"/>
                </a:solidFill>
              </a:rPr>
              <a:t>address of  the next instruction</a:t>
            </a:r>
            <a:r>
              <a:rPr lang="en-US" dirty="0"/>
              <a:t> to be </a:t>
            </a:r>
            <a:r>
              <a:rPr lang="en-US" dirty="0">
                <a:solidFill>
                  <a:srgbClr val="00B050"/>
                </a:solidFill>
              </a:rPr>
              <a:t>executed</a:t>
            </a:r>
            <a:r>
              <a:rPr lang="en-US" dirty="0"/>
              <a:t> for this process.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19C2-189E-EAD7-4B27-F70B8DD9B1AD}"/>
              </a:ext>
            </a:extLst>
          </p:cNvPr>
          <p:cNvSpPr>
            <a:spLocks noGrp="1"/>
          </p:cNvSpPr>
          <p:nvPr>
            <p:ph type="title"/>
          </p:nvPr>
        </p:nvSpPr>
        <p:spPr/>
        <p:txBody>
          <a:bodyPr/>
          <a:lstStyle/>
          <a:p>
            <a:r>
              <a:rPr lang="en-US" altLang="zh-CN" b="1" dirty="0">
                <a:solidFill>
                  <a:schemeClr val="accent4"/>
                </a:solidFill>
              </a:rPr>
              <a:t>Process</a:t>
            </a:r>
            <a:endParaRPr lang="zh-CN" altLang="en-US" dirty="0"/>
          </a:p>
        </p:txBody>
      </p:sp>
      <p:sp>
        <p:nvSpPr>
          <p:cNvPr id="3" name="Content Placeholder 2">
            <a:extLst>
              <a:ext uri="{FF2B5EF4-FFF2-40B4-BE49-F238E27FC236}">
                <a16:creationId xmlns:a16="http://schemas.microsoft.com/office/drawing/2014/main" id="{F5DA64AE-3B06-90C0-6DB0-C14A6003A411}"/>
              </a:ext>
            </a:extLst>
          </p:cNvPr>
          <p:cNvSpPr>
            <a:spLocks noGrp="1"/>
          </p:cNvSpPr>
          <p:nvPr>
            <p:ph idx="1"/>
          </p:nvPr>
        </p:nvSpPr>
        <p:spPr>
          <a:xfrm>
            <a:off x="457200" y="2514600"/>
            <a:ext cx="8229600" cy="1524000"/>
          </a:xfrm>
        </p:spPr>
        <p:txBody>
          <a:bodyPr>
            <a:normAutofit fontScale="92500" lnSpcReduction="10000"/>
          </a:bodyPr>
          <a:lstStyle/>
          <a:p>
            <a:r>
              <a:rPr lang="en-US" altLang="zh-CN" dirty="0"/>
              <a:t>A word processor is a processor, </a:t>
            </a:r>
          </a:p>
          <a:p>
            <a:r>
              <a:rPr lang="en-US" altLang="zh-CN" dirty="0"/>
              <a:t>A web browser (web page) is a processor, </a:t>
            </a:r>
          </a:p>
          <a:p>
            <a:r>
              <a:rPr lang="en-US" altLang="zh-CN" dirty="0"/>
              <a:t>And an email package.</a:t>
            </a:r>
            <a:endParaRPr lang="zh-CN" altLang="en-US" dirty="0"/>
          </a:p>
        </p:txBody>
      </p:sp>
    </p:spTree>
    <p:extLst>
      <p:ext uri="{BB962C8B-B14F-4D97-AF65-F5344CB8AC3E}">
        <p14:creationId xmlns:p14="http://schemas.microsoft.com/office/powerpoint/2010/main" val="69566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a:xfrm>
            <a:off x="457200" y="1600200"/>
            <a:ext cx="8229600" cy="4953000"/>
          </a:xfrm>
        </p:spPr>
        <p:txBody>
          <a:bodyPr>
            <a:normAutofit fontScale="62500" lnSpcReduction="20000"/>
          </a:bodyPr>
          <a:lstStyle/>
          <a:p>
            <a:pPr algn="just">
              <a:buNone/>
            </a:pPr>
            <a:r>
              <a:rPr lang="en-US" b="1" dirty="0"/>
              <a:t>CPU registers</a:t>
            </a:r>
          </a:p>
          <a:p>
            <a:pPr algn="just">
              <a:buNone/>
            </a:pPr>
            <a:r>
              <a:rPr lang="en-US" sz="3400" dirty="0"/>
              <a:t>	The registers vary in </a:t>
            </a:r>
            <a:r>
              <a:rPr lang="en-US" sz="3400" dirty="0">
                <a:solidFill>
                  <a:srgbClr val="FF0000"/>
                </a:solidFill>
              </a:rPr>
              <a:t>number</a:t>
            </a:r>
            <a:r>
              <a:rPr lang="en-US" sz="3400" dirty="0"/>
              <a:t> and </a:t>
            </a:r>
            <a:r>
              <a:rPr lang="en-US" sz="3400" dirty="0">
                <a:solidFill>
                  <a:srgbClr val="FF0000"/>
                </a:solidFill>
              </a:rPr>
              <a:t>type</a:t>
            </a:r>
            <a:r>
              <a:rPr lang="en-US" sz="3400" dirty="0"/>
              <a:t>, depending on the computer architecture.</a:t>
            </a:r>
          </a:p>
          <a:p>
            <a:pPr algn="just">
              <a:buNone/>
            </a:pPr>
            <a:r>
              <a:rPr lang="en-US" sz="3400" dirty="0"/>
              <a:t>They include:</a:t>
            </a:r>
          </a:p>
          <a:p>
            <a:pPr algn="just"/>
            <a:r>
              <a:rPr lang="en-US" sz="4000" b="1" dirty="0">
                <a:solidFill>
                  <a:srgbClr val="FF0000"/>
                </a:solidFill>
              </a:rPr>
              <a:t>Accumulators</a:t>
            </a:r>
            <a:r>
              <a:rPr lang="en-US" sz="3400" dirty="0"/>
              <a:t> (i.e an accumulator is a register in which intermediate </a:t>
            </a:r>
            <a:r>
              <a:rPr lang="en-US" sz="3400" dirty="0">
                <a:solidFill>
                  <a:srgbClr val="FF0000"/>
                </a:solidFill>
              </a:rPr>
              <a:t>arithmetic</a:t>
            </a:r>
            <a:r>
              <a:rPr lang="en-US" sz="3400" dirty="0"/>
              <a:t> and </a:t>
            </a:r>
            <a:r>
              <a:rPr lang="en-US" sz="3400" dirty="0">
                <a:solidFill>
                  <a:schemeClr val="tx2"/>
                </a:solidFill>
              </a:rPr>
              <a:t>logic</a:t>
            </a:r>
            <a:r>
              <a:rPr lang="en-US" sz="3400" dirty="0"/>
              <a:t> results are stored).</a:t>
            </a:r>
          </a:p>
          <a:p>
            <a:pPr algn="just"/>
            <a:r>
              <a:rPr lang="en-US" sz="4000" b="1" dirty="0">
                <a:solidFill>
                  <a:srgbClr val="FF0000"/>
                </a:solidFill>
              </a:rPr>
              <a:t>Index registers</a:t>
            </a:r>
            <a:r>
              <a:rPr lang="en-US" sz="3400" dirty="0"/>
              <a:t> (i.e index register used for </a:t>
            </a:r>
            <a:r>
              <a:rPr lang="en-US" sz="3400" dirty="0">
                <a:solidFill>
                  <a:srgbClr val="00B050"/>
                </a:solidFill>
              </a:rPr>
              <a:t>modifying operand addresses </a:t>
            </a:r>
            <a:r>
              <a:rPr lang="en-US" sz="3400" dirty="0"/>
              <a:t>during  the run of a program).</a:t>
            </a:r>
          </a:p>
          <a:p>
            <a:pPr algn="just"/>
            <a:r>
              <a:rPr lang="en-US" sz="4000" b="1" dirty="0">
                <a:solidFill>
                  <a:srgbClr val="FF0000"/>
                </a:solidFill>
              </a:rPr>
              <a:t>Stack pointers </a:t>
            </a:r>
            <a:r>
              <a:rPr lang="en-US" sz="3400" dirty="0"/>
              <a:t>(The stack pointer is used </a:t>
            </a:r>
            <a:r>
              <a:rPr lang="en-US" sz="3400" dirty="0">
                <a:solidFill>
                  <a:srgbClr val="FF0000"/>
                </a:solidFill>
              </a:rPr>
              <a:t>to give the address of the stack area</a:t>
            </a:r>
            <a:r>
              <a:rPr lang="en-US" sz="3400" dirty="0"/>
              <a:t>,where the local variables and parameters to subroutines are stored).</a:t>
            </a:r>
          </a:p>
          <a:p>
            <a:pPr algn="just"/>
            <a:r>
              <a:rPr lang="en-US" sz="4000" b="1" dirty="0">
                <a:solidFill>
                  <a:srgbClr val="FF0000"/>
                </a:solidFill>
              </a:rPr>
              <a:t>General purpose registers </a:t>
            </a:r>
            <a:r>
              <a:rPr lang="en-US" sz="3400" dirty="0"/>
              <a:t>( i.e general purpose register is a </a:t>
            </a:r>
            <a:r>
              <a:rPr lang="en-US" sz="3400" dirty="0">
                <a:solidFill>
                  <a:schemeClr val="accent4"/>
                </a:solidFill>
              </a:rPr>
              <a:t>small amount of storage </a:t>
            </a:r>
            <a:r>
              <a:rPr lang="en-US" sz="3400" dirty="0"/>
              <a:t>available on the CPU whose contents can be accesses more quickly than storage available elsewhere).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p:txBody>
          <a:bodyPr/>
          <a:lstStyle/>
          <a:p>
            <a:pPr algn="just"/>
            <a:r>
              <a:rPr lang="en-US" b="1" dirty="0"/>
              <a:t>CPU-scheduling information</a:t>
            </a:r>
          </a:p>
          <a:p>
            <a:pPr algn="just">
              <a:buNone/>
            </a:pPr>
            <a:r>
              <a:rPr lang="en-US" dirty="0"/>
              <a:t>	This information includes process </a:t>
            </a:r>
            <a:r>
              <a:rPr lang="en-US" dirty="0">
                <a:solidFill>
                  <a:srgbClr val="FF0000"/>
                </a:solidFill>
              </a:rPr>
              <a:t>priority</a:t>
            </a:r>
            <a:r>
              <a:rPr lang="en-US" dirty="0"/>
              <a:t>, </a:t>
            </a:r>
            <a:r>
              <a:rPr lang="en-US" dirty="0">
                <a:solidFill>
                  <a:schemeClr val="accent1"/>
                </a:solidFill>
              </a:rPr>
              <a:t>pointers to scheduling queues</a:t>
            </a:r>
            <a:r>
              <a:rPr lang="en-US" dirty="0"/>
              <a:t>, and any ther scheduling parmeters.</a:t>
            </a:r>
          </a:p>
          <a:p>
            <a:pPr algn="just"/>
            <a:r>
              <a:rPr lang="en-US" b="1" dirty="0"/>
              <a:t>Memory-management information</a:t>
            </a:r>
          </a:p>
          <a:p>
            <a:pPr algn="just">
              <a:buNone/>
            </a:pPr>
            <a:r>
              <a:rPr lang="en-US" dirty="0"/>
              <a:t>	This include value of the </a:t>
            </a:r>
            <a:r>
              <a:rPr lang="en-US" dirty="0">
                <a:solidFill>
                  <a:srgbClr val="FF0000"/>
                </a:solidFill>
              </a:rPr>
              <a:t>base and limit registers</a:t>
            </a:r>
            <a:r>
              <a:rPr lang="en-US" dirty="0"/>
              <a:t>, the </a:t>
            </a:r>
            <a:r>
              <a:rPr lang="en-US" dirty="0">
                <a:solidFill>
                  <a:schemeClr val="accent5"/>
                </a:solidFill>
              </a:rPr>
              <a:t>page tables</a:t>
            </a:r>
            <a:r>
              <a:rPr lang="en-US" dirty="0"/>
              <a:t>, or the </a:t>
            </a:r>
            <a:r>
              <a:rPr lang="en-US" dirty="0">
                <a:solidFill>
                  <a:srgbClr val="00B050"/>
                </a:solidFill>
              </a:rPr>
              <a:t>segment tables.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a:xfrm>
            <a:off x="457200" y="1600201"/>
            <a:ext cx="8229600" cy="3581399"/>
          </a:xfrm>
        </p:spPr>
        <p:txBody>
          <a:bodyPr>
            <a:normAutofit lnSpcReduction="10000"/>
          </a:bodyPr>
          <a:lstStyle/>
          <a:p>
            <a:r>
              <a:rPr lang="en-US" b="1" dirty="0"/>
              <a:t>Accounting information</a:t>
            </a:r>
          </a:p>
          <a:p>
            <a:pPr>
              <a:buNone/>
            </a:pPr>
            <a:r>
              <a:rPr lang="en-US" dirty="0"/>
              <a:t>	This information includes the </a:t>
            </a:r>
            <a:r>
              <a:rPr lang="en-US" dirty="0">
                <a:solidFill>
                  <a:srgbClr val="00B050"/>
                </a:solidFill>
              </a:rPr>
              <a:t>amount of CPU and real time used</a:t>
            </a:r>
            <a:r>
              <a:rPr lang="en-US" dirty="0"/>
              <a:t>, </a:t>
            </a:r>
            <a:r>
              <a:rPr lang="en-US" dirty="0">
                <a:solidFill>
                  <a:srgbClr val="FF0000"/>
                </a:solidFill>
              </a:rPr>
              <a:t>time limits</a:t>
            </a:r>
            <a:r>
              <a:rPr lang="en-US" dirty="0"/>
              <a:t>, </a:t>
            </a:r>
            <a:r>
              <a:rPr lang="en-US" dirty="0">
                <a:solidFill>
                  <a:schemeClr val="accent1"/>
                </a:solidFill>
              </a:rPr>
              <a:t>account numbers</a:t>
            </a:r>
            <a:r>
              <a:rPr lang="en-US" dirty="0"/>
              <a:t>, job or process numbers and so on.</a:t>
            </a:r>
          </a:p>
          <a:p>
            <a:r>
              <a:rPr lang="en-US" b="1" dirty="0"/>
              <a:t>I/O status information</a:t>
            </a:r>
          </a:p>
          <a:p>
            <a:pPr>
              <a:buNone/>
            </a:pPr>
            <a:r>
              <a:rPr lang="en-US" dirty="0"/>
              <a:t>	This includes the list of I/O devices </a:t>
            </a:r>
            <a:r>
              <a:rPr lang="en-US" dirty="0">
                <a:solidFill>
                  <a:srgbClr val="FF0000"/>
                </a:solidFill>
              </a:rPr>
              <a:t>allocated to the process</a:t>
            </a:r>
            <a:r>
              <a:rPr lang="en-US" dirty="0"/>
              <a:t>, a </a:t>
            </a:r>
            <a:r>
              <a:rPr lang="en-US" dirty="0">
                <a:solidFill>
                  <a:schemeClr val="accent1"/>
                </a:solidFill>
              </a:rPr>
              <a:t>list of open files </a:t>
            </a:r>
            <a:r>
              <a:rPr lang="en-US" dirty="0"/>
              <a:t>and so on.</a:t>
            </a:r>
          </a:p>
        </p:txBody>
      </p:sp>
      <p:sp>
        <p:nvSpPr>
          <p:cNvPr id="7" name="TextBox 6">
            <a:extLst>
              <a:ext uri="{FF2B5EF4-FFF2-40B4-BE49-F238E27FC236}">
                <a16:creationId xmlns:a16="http://schemas.microsoft.com/office/drawing/2014/main" id="{97748FDF-D5BF-0373-CC8E-A777AC4F1FBD}"/>
              </a:ext>
            </a:extLst>
          </p:cNvPr>
          <p:cNvSpPr txBox="1"/>
          <p:nvPr/>
        </p:nvSpPr>
        <p:spPr>
          <a:xfrm>
            <a:off x="76200" y="5625028"/>
            <a:ext cx="8991600" cy="1200329"/>
          </a:xfrm>
          <a:prstGeom prst="rect">
            <a:avLst/>
          </a:prstGeom>
          <a:noFill/>
        </p:spPr>
        <p:txBody>
          <a:bodyPr wrap="square">
            <a:spAutoFit/>
          </a:bodyPr>
          <a:lstStyle/>
          <a:p>
            <a:pPr algn="just"/>
            <a:r>
              <a:rPr lang="en-US" altLang="zh-CN" sz="2400" b="1" dirty="0">
                <a:highlight>
                  <a:srgbClr val="FFFF00"/>
                </a:highlight>
              </a:rPr>
              <a:t>In brief, the PCB simply serves as the repository for all the data needed to start, or restart, a process, along with some accounting data.</a:t>
            </a:r>
            <a:endParaRPr lang="zh-CN" altLang="en-US" sz="2400" b="1" dirty="0">
              <a:highlight>
                <a:srgbClr val="FFFF0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normAutofit fontScale="90000"/>
          </a:bodyPr>
          <a:lstStyle/>
          <a:p>
            <a:pPr eaLnBrk="1" hangingPunct="1"/>
            <a:r>
              <a:rPr lang="en-US" altLang="zh-CN" dirty="0"/>
              <a:t>3.1.4 </a:t>
            </a:r>
            <a:r>
              <a:rPr lang="en-US" altLang="en-US" dirty="0"/>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1"/>
            <a:ext cx="7116536" cy="4013652"/>
          </a:xfrm>
        </p:spPr>
        <p:txBody>
          <a:bodyPr>
            <a:normAutofit fontScale="92500" lnSpcReduction="20000"/>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233844"/>
            <a:ext cx="83820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Traditional processes run as a single thread of execution. </a:t>
            </a:r>
          </a:p>
          <a:p>
            <a:pPr marL="0" indent="0" algn="just" eaLnBrk="0" fontAlgn="base" hangingPunct="0">
              <a:spcBef>
                <a:spcPct val="0"/>
              </a:spcBef>
              <a:spcAft>
                <a:spcPct val="0"/>
              </a:spcAft>
              <a:buNone/>
            </a:pPr>
            <a:r>
              <a:rPr kumimoji="0" lang="zh-CN" altLang="zh-CN" b="0" i="0" u="none" strike="noStrike" cap="none" normalizeH="0" baseline="0" dirty="0">
                <a:ln>
                  <a:noFill/>
                </a:ln>
                <a:solidFill>
                  <a:schemeClr val="tx1"/>
                </a:solidFill>
                <a:effectLst/>
                <a:latin typeface="Arial" panose="020B0604020202020204" pitchFamily="34" charset="0"/>
              </a:rPr>
              <a:t>Example: In a word processor, only one task is executed at a time</a:t>
            </a:r>
            <a:r>
              <a:rPr lang="en-US" altLang="zh-CN" dirty="0">
                <a:latin typeface="Arial" panose="020B0604020202020204" pitchFamily="34" charset="0"/>
              </a:rPr>
              <a:t> -&gt; </a:t>
            </a:r>
            <a:r>
              <a:rPr kumimoji="0" lang="zh-CN" altLang="zh-CN" b="1" i="0" u="none" strike="noStrike" cap="none" normalizeH="0" baseline="0" dirty="0">
                <a:ln>
                  <a:noFill/>
                </a:ln>
                <a:solidFill>
                  <a:schemeClr val="tx1"/>
                </a:solidFill>
                <a:effectLst/>
                <a:latin typeface="Arial" panose="020B0604020202020204" pitchFamily="34" charset="0"/>
              </a:rPr>
              <a:t>Single Thread of Execution</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Limitations of Single Thread</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Users cannot perform multiple tasks simultaneously (e.g., typing and running a spell checker).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91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2464950"/>
            <a:ext cx="8382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Introduction of Multithreading</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Modern operating systems extend the process concept to include multiple threads of execution. This allows processes to perform more than one task at a time. </a:t>
            </a:r>
          </a:p>
        </p:txBody>
      </p:sp>
    </p:spTree>
    <p:extLst>
      <p:ext uri="{BB962C8B-B14F-4D97-AF65-F5344CB8AC3E}">
        <p14:creationId xmlns:p14="http://schemas.microsoft.com/office/powerpoint/2010/main" val="175518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784866"/>
            <a:ext cx="83820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Benefits of Multithreading</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Particularly advantageous in multicore systems, where multiple threads can run in parallel.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Example of Multithreaded Application</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A multithreaded word processor can manage user input in one thread while running the spell checker in another thread. </a:t>
            </a:r>
          </a:p>
        </p:txBody>
      </p:sp>
    </p:spTree>
    <p:extLst>
      <p:ext uri="{BB962C8B-B14F-4D97-AF65-F5344CB8AC3E}">
        <p14:creationId xmlns:p14="http://schemas.microsoft.com/office/powerpoint/2010/main" val="364381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417638"/>
            <a:ext cx="83820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Process Control Block (PCB) Changes</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To support multithreading, the Process Control Block (PCB) is expanded to include information for each thread.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System Changes Required</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Additional modifications throughout the system are necessary to support the functionality of threads.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Further Exploration</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chemeClr val="tx1"/>
                </a:solidFill>
                <a:effectLst/>
                <a:latin typeface="Arial" panose="020B0604020202020204" pitchFamily="34" charset="0"/>
              </a:rPr>
              <a:t>Chapter 4 of the referenced material covers threads in detail.</a:t>
            </a:r>
          </a:p>
        </p:txBody>
      </p:sp>
    </p:spTree>
    <p:extLst>
      <p:ext uri="{BB962C8B-B14F-4D97-AF65-F5344CB8AC3E}">
        <p14:creationId xmlns:p14="http://schemas.microsoft.com/office/powerpoint/2010/main" val="46684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normAutofit fontScale="90000"/>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3325" y="4075113"/>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normAutofit fontScale="90000"/>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820738" y="1119417"/>
            <a:ext cx="7713662" cy="5052783"/>
          </a:xfrm>
        </p:spPr>
        <p:txBody>
          <a:bodyPr>
            <a:normAutofit/>
          </a:bodyPr>
          <a:lstStyle/>
          <a:p>
            <a:r>
              <a:rPr lang="en-US" altLang="en-US" sz="3000" b="1" kern="1200" dirty="0">
                <a:solidFill>
                  <a:srgbClr val="006699"/>
                </a:solidFill>
                <a:latin typeface="+mj-lt"/>
                <a:cs typeface="+mn-cs"/>
              </a:rPr>
              <a:t>Process</a:t>
            </a:r>
            <a:r>
              <a:rPr lang="en-US" altLang="en-US" sz="3000" b="1" dirty="0">
                <a:solidFill>
                  <a:srgbClr val="3366FF"/>
                </a:solidFill>
              </a:rPr>
              <a:t> </a:t>
            </a:r>
            <a:r>
              <a:rPr lang="en-US" altLang="en-US" sz="3000" b="1" kern="1200" dirty="0">
                <a:solidFill>
                  <a:srgbClr val="006699"/>
                </a:solidFill>
                <a:latin typeface="+mj-lt"/>
                <a:cs typeface="+mn-cs"/>
              </a:rPr>
              <a:t>scheduler</a:t>
            </a:r>
            <a:r>
              <a:rPr lang="en-US" altLang="en-US" sz="3000" b="1" dirty="0">
                <a:solidFill>
                  <a:srgbClr val="3366FF"/>
                </a:solidFill>
              </a:rPr>
              <a:t> </a:t>
            </a:r>
            <a:r>
              <a:rPr lang="en-US" altLang="en-US" sz="3000" dirty="0"/>
              <a:t>selects among available processes for next execution on CPU core</a:t>
            </a:r>
          </a:p>
          <a:p>
            <a:r>
              <a:rPr lang="en-US" altLang="en-US" sz="3000" dirty="0"/>
              <a:t>Goal -- Maximize CPU use, quickly switch processes onto CPU core</a:t>
            </a:r>
          </a:p>
          <a:p>
            <a:r>
              <a:rPr lang="en-US" altLang="en-US" sz="3000" dirty="0"/>
              <a:t>Maintains </a:t>
            </a:r>
            <a:r>
              <a:rPr lang="en-US" altLang="en-US" sz="3000" b="1" kern="1200" dirty="0">
                <a:solidFill>
                  <a:srgbClr val="006699"/>
                </a:solidFill>
                <a:latin typeface="+mj-lt"/>
                <a:cs typeface="+mn-cs"/>
              </a:rPr>
              <a:t>scheduling</a:t>
            </a:r>
            <a:r>
              <a:rPr lang="en-US" altLang="en-US" sz="3000" b="1" dirty="0">
                <a:solidFill>
                  <a:srgbClr val="3366FF"/>
                </a:solidFill>
              </a:rPr>
              <a:t> </a:t>
            </a:r>
            <a:r>
              <a:rPr lang="en-US" altLang="en-US" sz="3000" b="1" kern="1200" dirty="0">
                <a:solidFill>
                  <a:srgbClr val="006699"/>
                </a:solidFill>
                <a:latin typeface="+mj-lt"/>
                <a:cs typeface="+mn-cs"/>
              </a:rPr>
              <a:t>queues</a:t>
            </a:r>
            <a:r>
              <a:rPr lang="en-US" altLang="en-US" sz="3000" b="1" dirty="0">
                <a:solidFill>
                  <a:srgbClr val="3366FF"/>
                </a:solidFill>
              </a:rPr>
              <a:t> </a:t>
            </a:r>
            <a:r>
              <a:rPr lang="en-US" altLang="en-US" sz="3000" dirty="0"/>
              <a:t>of processes</a:t>
            </a:r>
          </a:p>
          <a:p>
            <a:pPr lvl="1"/>
            <a:r>
              <a:rPr lang="en-US" altLang="en-US" sz="2600" b="1" kern="1200" dirty="0">
                <a:solidFill>
                  <a:srgbClr val="006699"/>
                </a:solidFill>
                <a:latin typeface="+mj-lt"/>
                <a:cs typeface="+mn-cs"/>
              </a:rPr>
              <a:t>Ready</a:t>
            </a:r>
            <a:r>
              <a:rPr lang="en-US" altLang="en-US" sz="2600" b="1" dirty="0">
                <a:solidFill>
                  <a:srgbClr val="3366FF"/>
                </a:solidFill>
              </a:rPr>
              <a:t> </a:t>
            </a:r>
            <a:r>
              <a:rPr lang="en-US" altLang="en-US" sz="2600" b="1" kern="1200" dirty="0">
                <a:solidFill>
                  <a:srgbClr val="006699"/>
                </a:solidFill>
                <a:latin typeface="+mj-lt"/>
                <a:cs typeface="+mn-cs"/>
              </a:rPr>
              <a:t>queue</a:t>
            </a:r>
            <a:r>
              <a:rPr lang="en-US" altLang="en-US" sz="2600" b="1" dirty="0">
                <a:solidFill>
                  <a:srgbClr val="3366FF"/>
                </a:solidFill>
              </a:rPr>
              <a:t> </a:t>
            </a:r>
            <a:r>
              <a:rPr lang="en-US" altLang="en-US" sz="2600" dirty="0"/>
              <a:t>– set of all processes residing in main memory, ready and waiting to execute</a:t>
            </a:r>
          </a:p>
          <a:p>
            <a:pPr lvl="1"/>
            <a:r>
              <a:rPr lang="en-US" altLang="en-US" sz="2600" b="1" kern="1200" dirty="0">
                <a:solidFill>
                  <a:srgbClr val="006699"/>
                </a:solidFill>
                <a:latin typeface="+mj-lt"/>
                <a:cs typeface="+mn-cs"/>
              </a:rPr>
              <a:t>Wait</a:t>
            </a:r>
            <a:r>
              <a:rPr lang="en-US" altLang="en-US" sz="2600" b="1" dirty="0">
                <a:solidFill>
                  <a:srgbClr val="3366FF"/>
                </a:solidFill>
              </a:rPr>
              <a:t> </a:t>
            </a:r>
            <a:r>
              <a:rPr lang="en-US" altLang="en-US" sz="2600" b="1" kern="1200" dirty="0">
                <a:solidFill>
                  <a:srgbClr val="006699"/>
                </a:solidFill>
                <a:latin typeface="+mj-lt"/>
                <a:cs typeface="+mn-cs"/>
              </a:rPr>
              <a:t>queues</a:t>
            </a:r>
            <a:r>
              <a:rPr lang="en-US" altLang="en-US" sz="2600" b="1" dirty="0">
                <a:solidFill>
                  <a:srgbClr val="3366FF"/>
                </a:solidFill>
              </a:rPr>
              <a:t> </a:t>
            </a:r>
            <a:r>
              <a:rPr lang="en-US" altLang="en-US" sz="2600" dirty="0"/>
              <a:t>– set of processes waiting for an event (i.e., I/O)</a:t>
            </a:r>
          </a:p>
          <a:p>
            <a:pPr lvl="1"/>
            <a:r>
              <a:rPr lang="en-US" altLang="en-US" sz="2600" dirty="0"/>
              <a:t>Processes migrate among the various queues</a:t>
            </a:r>
          </a:p>
          <a:p>
            <a:pPr marL="0" indent="0">
              <a:buNone/>
            </a:pPr>
            <a:endParaRPr lang="en-US"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B5B5-E080-3953-E300-ACDB3A07C3E9}"/>
              </a:ext>
            </a:extLst>
          </p:cNvPr>
          <p:cNvSpPr>
            <a:spLocks noGrp="1"/>
          </p:cNvSpPr>
          <p:nvPr>
            <p:ph type="title"/>
          </p:nvPr>
        </p:nvSpPr>
        <p:spPr/>
        <p:txBody>
          <a:bodyPr/>
          <a:lstStyle/>
          <a:p>
            <a:r>
              <a:rPr lang="en-US" altLang="zh-CN" dirty="0"/>
              <a:t>CHAPTER OBJECTIVES</a:t>
            </a:r>
            <a:endParaRPr lang="zh-CN" altLang="en-US" dirty="0"/>
          </a:p>
        </p:txBody>
      </p:sp>
      <p:sp>
        <p:nvSpPr>
          <p:cNvPr id="3" name="Content Placeholder 2">
            <a:extLst>
              <a:ext uri="{FF2B5EF4-FFF2-40B4-BE49-F238E27FC236}">
                <a16:creationId xmlns:a16="http://schemas.microsoft.com/office/drawing/2014/main" id="{07AB9E80-7B60-68CE-595A-106B565205B4}"/>
              </a:ext>
            </a:extLst>
          </p:cNvPr>
          <p:cNvSpPr>
            <a:spLocks noGrp="1"/>
          </p:cNvSpPr>
          <p:nvPr>
            <p:ph idx="1"/>
          </p:nvPr>
        </p:nvSpPr>
        <p:spPr>
          <a:xfrm>
            <a:off x="457200" y="1143000"/>
            <a:ext cx="8229600" cy="5562600"/>
          </a:xfrm>
        </p:spPr>
        <p:txBody>
          <a:bodyPr>
            <a:normAutofit fontScale="92500" lnSpcReduction="10000"/>
          </a:bodyPr>
          <a:lstStyle/>
          <a:p>
            <a:pPr algn="just">
              <a:lnSpc>
                <a:spcPct val="120000"/>
              </a:lnSpc>
            </a:pPr>
            <a:r>
              <a:rPr lang="en-US" altLang="zh-CN" sz="2400" dirty="0"/>
              <a:t>Identify the </a:t>
            </a:r>
            <a:r>
              <a:rPr lang="en-US" altLang="zh-CN" sz="2400" dirty="0">
                <a:highlight>
                  <a:srgbClr val="FFFF00"/>
                </a:highlight>
              </a:rPr>
              <a:t>separate components of a process </a:t>
            </a:r>
            <a:r>
              <a:rPr lang="en-US" altLang="zh-CN" sz="2400" dirty="0"/>
              <a:t>and illustrate how they are </a:t>
            </a:r>
            <a:r>
              <a:rPr lang="en-US" altLang="zh-CN" sz="2400" dirty="0">
                <a:highlight>
                  <a:srgbClr val="FFFF00"/>
                </a:highlight>
              </a:rPr>
              <a:t>represented and scheduled in an operating system. </a:t>
            </a:r>
          </a:p>
          <a:p>
            <a:pPr algn="just">
              <a:lnSpc>
                <a:spcPct val="120000"/>
              </a:lnSpc>
            </a:pPr>
            <a:r>
              <a:rPr lang="en-US" altLang="zh-CN" sz="2400" dirty="0">
                <a:solidFill>
                  <a:srgbClr val="00B050"/>
                </a:solidFill>
              </a:rPr>
              <a:t>Describe how processes are created and terminated in an operating system, including developing programs using the appropriate system calls that perform these operations.</a:t>
            </a:r>
          </a:p>
          <a:p>
            <a:pPr algn="just">
              <a:lnSpc>
                <a:spcPct val="120000"/>
              </a:lnSpc>
            </a:pPr>
            <a:r>
              <a:rPr lang="en-US" altLang="zh-CN" sz="2400" dirty="0">
                <a:solidFill>
                  <a:srgbClr val="FF0000"/>
                </a:solidFill>
              </a:rPr>
              <a:t>Describe and contrast interprocess communication using shared memory and message passing. </a:t>
            </a:r>
          </a:p>
          <a:p>
            <a:pPr algn="just">
              <a:lnSpc>
                <a:spcPct val="120000"/>
              </a:lnSpc>
            </a:pPr>
            <a:r>
              <a:rPr lang="en-US" altLang="zh-CN" sz="2400" dirty="0">
                <a:highlight>
                  <a:srgbClr val="FFFF00"/>
                </a:highlight>
              </a:rPr>
              <a:t>Design programs that use pipes and POSIX shared memory to perform interprocess communication. </a:t>
            </a:r>
          </a:p>
          <a:p>
            <a:pPr algn="just">
              <a:lnSpc>
                <a:spcPct val="120000"/>
              </a:lnSpc>
            </a:pPr>
            <a:r>
              <a:rPr lang="en-US" altLang="zh-CN" sz="2400" dirty="0">
                <a:solidFill>
                  <a:srgbClr val="FF0000"/>
                </a:solidFill>
              </a:rPr>
              <a:t>Describe client–server communication using sockets and remote procedure calls. </a:t>
            </a:r>
          </a:p>
          <a:p>
            <a:pPr algn="just">
              <a:lnSpc>
                <a:spcPct val="120000"/>
              </a:lnSpc>
            </a:pPr>
            <a:r>
              <a:rPr lang="en-US" altLang="zh-CN" sz="2400" dirty="0">
                <a:solidFill>
                  <a:srgbClr val="0070C0"/>
                </a:solidFill>
              </a:rPr>
              <a:t>Design kernel modules that interact with the Linux operating system.</a:t>
            </a:r>
            <a:endParaRPr lang="zh-CN" altLang="en-US" sz="2400" dirty="0">
              <a:solidFill>
                <a:srgbClr val="0070C0"/>
              </a:solidFill>
            </a:endParaRPr>
          </a:p>
        </p:txBody>
      </p:sp>
    </p:spTree>
    <p:extLst>
      <p:ext uri="{BB962C8B-B14F-4D97-AF65-F5344CB8AC3E}">
        <p14:creationId xmlns:p14="http://schemas.microsoft.com/office/powerpoint/2010/main" val="3718921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normAutofit fontScale="90000"/>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4575" y="1863725"/>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609600" y="381000"/>
            <a:ext cx="8229600" cy="576262"/>
          </a:xfrm>
        </p:spPr>
        <p:txBody>
          <a:bodyPr>
            <a:normAutofit fontScale="90000"/>
          </a:bodyPr>
          <a:lstStyle/>
          <a:p>
            <a:pPr eaLnBrk="1" hangingPunct="1"/>
            <a:r>
              <a:rPr lang="en-US" altLang="en-US" dirty="0"/>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511" y="1219200"/>
            <a:ext cx="8774977"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6EB9F2-0B2D-E001-576D-C9DE45267A4D}"/>
              </a:ext>
            </a:extLst>
          </p:cNvPr>
          <p:cNvPicPr>
            <a:picLocks noChangeAspect="1"/>
          </p:cNvPicPr>
          <p:nvPr/>
        </p:nvPicPr>
        <p:blipFill>
          <a:blip r:embed="rId3"/>
          <a:stretch>
            <a:fillRect/>
          </a:stretch>
        </p:blipFill>
        <p:spPr>
          <a:xfrm>
            <a:off x="27709" y="416768"/>
            <a:ext cx="7239000" cy="6441232"/>
          </a:xfrm>
          <a:prstGeom prst="rect">
            <a:avLst/>
          </a:prstGeom>
        </p:spPr>
      </p:pic>
      <p:sp>
        <p:nvSpPr>
          <p:cNvPr id="11" name="TextBox 10">
            <a:extLst>
              <a:ext uri="{FF2B5EF4-FFF2-40B4-BE49-F238E27FC236}">
                <a16:creationId xmlns:a16="http://schemas.microsoft.com/office/drawing/2014/main" id="{4E4537AC-1A99-F419-65D8-F6BE8E819CCE}"/>
              </a:ext>
            </a:extLst>
          </p:cNvPr>
          <p:cNvSpPr txBox="1"/>
          <p:nvPr/>
        </p:nvSpPr>
        <p:spPr>
          <a:xfrm rot="16200000">
            <a:off x="4597041" y="2697377"/>
            <a:ext cx="6779749" cy="1384995"/>
          </a:xfrm>
          <a:prstGeom prst="rect">
            <a:avLst/>
          </a:prstGeom>
          <a:noFill/>
        </p:spPr>
        <p:txBody>
          <a:bodyPr wrap="square">
            <a:spAutoFit/>
          </a:bodyPr>
          <a:lstStyle/>
          <a:p>
            <a:pPr>
              <a:spcBef>
                <a:spcPct val="0"/>
              </a:spcBef>
              <a:buClrTx/>
              <a:buSzTx/>
              <a:buFontTx/>
              <a:buNone/>
            </a:pPr>
            <a:r>
              <a:rPr kumimoji="0" lang="en-US" altLang="en-US" sz="2800" dirty="0">
                <a:latin typeface="Verdana" panose="020B0604030504040204" pitchFamily="34" charset="0"/>
              </a:rPr>
              <a:t>A </a:t>
            </a:r>
            <a:r>
              <a:rPr kumimoji="0" lang="en-US" altLang="en-US" sz="2800" b="1" dirty="0">
                <a:latin typeface="Verdana" panose="020B0604030504040204" pitchFamily="34" charset="0"/>
              </a:rPr>
              <a:t>context switch </a:t>
            </a:r>
            <a:r>
              <a:rPr kumimoji="0" lang="en-US" altLang="en-US" sz="2800" dirty="0">
                <a:latin typeface="Verdana" panose="020B0604030504040204" pitchFamily="34" charset="0"/>
              </a:rPr>
              <a:t>occurs when the CPU  switches from one process to another.</a:t>
            </a:r>
          </a:p>
        </p:txBody>
      </p:sp>
      <p:sp>
        <p:nvSpPr>
          <p:cNvPr id="3" name="TextBox 2">
            <a:extLst>
              <a:ext uri="{FF2B5EF4-FFF2-40B4-BE49-F238E27FC236}">
                <a16:creationId xmlns:a16="http://schemas.microsoft.com/office/drawing/2014/main" id="{2F1C0D26-28B4-181E-52BA-06945FA1DACD}"/>
              </a:ext>
            </a:extLst>
          </p:cNvPr>
          <p:cNvSpPr txBox="1"/>
          <p:nvPr/>
        </p:nvSpPr>
        <p:spPr>
          <a:xfrm>
            <a:off x="55418" y="0"/>
            <a:ext cx="8936182" cy="523220"/>
          </a:xfrm>
          <a:prstGeom prst="rect">
            <a:avLst/>
          </a:prstGeom>
          <a:noFill/>
        </p:spPr>
        <p:txBody>
          <a:bodyPr wrap="square">
            <a:spAutoFit/>
          </a:bodyPr>
          <a:lstStyle/>
          <a:p>
            <a:r>
              <a:rPr lang="en-US" altLang="en-US" sz="2800" b="1" dirty="0"/>
              <a:t>CPU Switch From Process to Process</a:t>
            </a:r>
            <a:endParaRPr lang="zh-CN" altLang="en-US" sz="28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normAutofit fontScale="90000"/>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854076" y="1108074"/>
            <a:ext cx="7739062" cy="5368925"/>
          </a:xfrm>
        </p:spPr>
        <p:txBody>
          <a:bodyPr>
            <a:normAutofit lnSpcReduction="10000"/>
          </a:bodyPr>
          <a:lstStyle/>
          <a:p>
            <a:r>
              <a:rPr lang="en-US" altLang="en-US" sz="2800" dirty="0"/>
              <a:t>When CPU switches to another process, the system must </a:t>
            </a:r>
            <a:r>
              <a:rPr lang="en-US" altLang="en-US" sz="2800" b="1" kern="1200" dirty="0">
                <a:solidFill>
                  <a:srgbClr val="006699"/>
                </a:solidFill>
                <a:latin typeface="+mj-lt"/>
                <a:cs typeface="+mn-cs"/>
              </a:rPr>
              <a:t>save</a:t>
            </a:r>
            <a:r>
              <a:rPr lang="en-US" altLang="en-US" sz="2800" b="1" dirty="0">
                <a:solidFill>
                  <a:srgbClr val="3366FF"/>
                </a:solidFill>
              </a:rPr>
              <a:t> </a:t>
            </a:r>
            <a:r>
              <a:rPr lang="en-US" altLang="en-US" sz="2800" b="1" kern="1200" dirty="0">
                <a:solidFill>
                  <a:srgbClr val="006699"/>
                </a:solidFill>
                <a:latin typeface="+mj-lt"/>
                <a:cs typeface="+mn-cs"/>
              </a:rPr>
              <a:t>the</a:t>
            </a:r>
            <a:r>
              <a:rPr lang="en-US" altLang="en-US" sz="2800" b="1" dirty="0">
                <a:solidFill>
                  <a:srgbClr val="3366FF"/>
                </a:solidFill>
              </a:rPr>
              <a:t> </a:t>
            </a:r>
            <a:r>
              <a:rPr lang="en-US" altLang="en-US" sz="2800" b="1" kern="1200" dirty="0">
                <a:solidFill>
                  <a:srgbClr val="006699"/>
                </a:solidFill>
                <a:latin typeface="+mj-lt"/>
                <a:cs typeface="+mn-cs"/>
              </a:rPr>
              <a:t>state</a:t>
            </a:r>
            <a:r>
              <a:rPr lang="en-US" altLang="en-US" sz="2800" b="1" dirty="0">
                <a:solidFill>
                  <a:srgbClr val="3366FF"/>
                </a:solidFill>
              </a:rPr>
              <a:t> </a:t>
            </a:r>
            <a:r>
              <a:rPr lang="en-US" altLang="en-US" sz="2800" dirty="0"/>
              <a:t>of the old process and load the </a:t>
            </a:r>
            <a:r>
              <a:rPr lang="en-US" altLang="en-US" sz="2800" b="1" kern="1200" dirty="0">
                <a:solidFill>
                  <a:srgbClr val="006699"/>
                </a:solidFill>
                <a:latin typeface="+mj-lt"/>
                <a:cs typeface="+mn-cs"/>
              </a:rPr>
              <a:t>saved</a:t>
            </a:r>
            <a:r>
              <a:rPr lang="en-US" altLang="en-US" sz="2800" b="1" dirty="0">
                <a:solidFill>
                  <a:srgbClr val="3366FF"/>
                </a:solidFill>
              </a:rPr>
              <a:t> </a:t>
            </a:r>
            <a:r>
              <a:rPr lang="en-US" altLang="en-US" sz="2800" b="1" kern="1200" dirty="0">
                <a:solidFill>
                  <a:srgbClr val="006699"/>
                </a:solidFill>
                <a:latin typeface="+mj-lt"/>
                <a:cs typeface="+mn-cs"/>
              </a:rPr>
              <a:t>state</a:t>
            </a:r>
            <a:r>
              <a:rPr lang="en-US" altLang="en-US" sz="2800" b="1" dirty="0">
                <a:solidFill>
                  <a:srgbClr val="3366FF"/>
                </a:solidFill>
              </a:rPr>
              <a:t> </a:t>
            </a:r>
            <a:r>
              <a:rPr lang="en-US" altLang="en-US" sz="2800" dirty="0"/>
              <a:t>for the new process via a </a:t>
            </a:r>
            <a:r>
              <a:rPr lang="en-US" altLang="en-US" sz="2800" b="1" kern="1200" dirty="0">
                <a:solidFill>
                  <a:srgbClr val="006699"/>
                </a:solidFill>
                <a:latin typeface="+mj-lt"/>
                <a:cs typeface="+mn-cs"/>
              </a:rPr>
              <a:t>context</a:t>
            </a:r>
            <a:r>
              <a:rPr lang="en-US" altLang="en-US" sz="2800" b="1" dirty="0">
                <a:solidFill>
                  <a:srgbClr val="3366FF"/>
                </a:solidFill>
              </a:rPr>
              <a:t> </a:t>
            </a:r>
            <a:r>
              <a:rPr lang="en-US" altLang="en-US" sz="2800" b="1" kern="1200" dirty="0">
                <a:solidFill>
                  <a:srgbClr val="006699"/>
                </a:solidFill>
                <a:latin typeface="+mj-lt"/>
                <a:cs typeface="+mn-cs"/>
              </a:rPr>
              <a:t>switch</a:t>
            </a:r>
          </a:p>
          <a:p>
            <a:r>
              <a:rPr lang="en-US" altLang="en-US" sz="2800" b="1" kern="1200" dirty="0">
                <a:solidFill>
                  <a:srgbClr val="006699"/>
                </a:solidFill>
                <a:latin typeface="+mj-lt"/>
                <a:cs typeface="+mn-cs"/>
              </a:rPr>
              <a:t>Context</a:t>
            </a:r>
            <a:r>
              <a:rPr lang="en-US" altLang="en-US" sz="2800" b="1" dirty="0">
                <a:solidFill>
                  <a:srgbClr val="3366FF"/>
                </a:solidFill>
              </a:rPr>
              <a:t> </a:t>
            </a:r>
            <a:r>
              <a:rPr lang="en-US" altLang="en-US" sz="2800" dirty="0"/>
              <a:t>of a process represented in the PCB</a:t>
            </a:r>
          </a:p>
          <a:p>
            <a:r>
              <a:rPr lang="en-US" altLang="en-US" sz="2800" dirty="0"/>
              <a:t>Context-switch time is </a:t>
            </a:r>
            <a:r>
              <a:rPr lang="en-US" altLang="en-US" sz="2800" dirty="0">
                <a:highlight>
                  <a:srgbClr val="FFFF00"/>
                </a:highlight>
              </a:rPr>
              <a:t>pure overhead;</a:t>
            </a:r>
            <a:r>
              <a:rPr lang="en-US" altLang="en-US" sz="2800" dirty="0"/>
              <a:t> </a:t>
            </a:r>
            <a:r>
              <a:rPr lang="en-US" altLang="en-US" sz="2800" dirty="0">
                <a:solidFill>
                  <a:srgbClr val="FF0000"/>
                </a:solidFill>
              </a:rPr>
              <a:t>the system does no useful work while switching</a:t>
            </a:r>
          </a:p>
          <a:p>
            <a:pPr lvl="1"/>
            <a:r>
              <a:rPr lang="en-US" altLang="en-US" sz="2400" dirty="0">
                <a:highlight>
                  <a:srgbClr val="FF0000"/>
                </a:highlight>
              </a:rPr>
              <a:t>The more complex the OS and the PCB </a:t>
            </a:r>
            <a:r>
              <a:rPr lang="en-US" altLang="en-US" sz="2400" dirty="0">
                <a:highlight>
                  <a:srgbClr val="FF0000"/>
                </a:highlight>
                <a:sym typeface="Wingdings" panose="05000000000000000000" pitchFamily="2" charset="2"/>
              </a:rPr>
              <a:t> the </a:t>
            </a:r>
            <a:r>
              <a:rPr lang="en-US" altLang="en-US" sz="2400" dirty="0">
                <a:highlight>
                  <a:srgbClr val="FF0000"/>
                </a:highlight>
              </a:rPr>
              <a:t>longer the context switch</a:t>
            </a:r>
          </a:p>
          <a:p>
            <a:r>
              <a:rPr lang="en-US" altLang="en-US" sz="2800" dirty="0"/>
              <a:t>Time dependent on hardware support</a:t>
            </a:r>
          </a:p>
          <a:p>
            <a:pPr lvl="1"/>
            <a:r>
              <a:rPr lang="en-US" altLang="en-US" sz="2400" dirty="0"/>
              <a:t>Some hardware provides multiple sets of registers per CPU </a:t>
            </a:r>
            <a:r>
              <a:rPr lang="en-US" altLang="en-US" sz="2400" dirty="0">
                <a:sym typeface="Wingdings" panose="05000000000000000000" pitchFamily="2" charset="2"/>
              </a:rPr>
              <a:t></a:t>
            </a:r>
            <a:r>
              <a:rPr lang="en-US" altLang="en-US" sz="2400" dirty="0"/>
              <a:t> multiple contexts loaded at once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819150" y="111370"/>
            <a:ext cx="8229600" cy="576263"/>
          </a:xfrm>
        </p:spPr>
        <p:txBody>
          <a:bodyPr>
            <a:normAutofit fontScale="90000"/>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838200" y="1122363"/>
            <a:ext cx="7359650" cy="4448175"/>
          </a:xfrm>
        </p:spPr>
        <p:txBody>
          <a:bodyPr>
            <a:normAutofit fontScale="70000" lnSpcReduction="20000"/>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Time Sharing</a:t>
            </a:r>
          </a:p>
        </p:txBody>
      </p:sp>
      <p:sp>
        <p:nvSpPr>
          <p:cNvPr id="3" name="Content Placeholder 2"/>
          <p:cNvSpPr>
            <a:spLocks noGrp="1"/>
          </p:cNvSpPr>
          <p:nvPr>
            <p:ph idx="1"/>
          </p:nvPr>
        </p:nvSpPr>
        <p:spPr/>
        <p:txBody>
          <a:bodyPr/>
          <a:lstStyle/>
          <a:p>
            <a:pPr>
              <a:buNone/>
            </a:pPr>
            <a:r>
              <a:rPr lang="en-US" dirty="0"/>
              <a:t>	The objective of time sharing is to;</a:t>
            </a:r>
          </a:p>
          <a:p>
            <a:r>
              <a:rPr lang="en-US" dirty="0"/>
              <a:t>Switch  the CPU among </a:t>
            </a:r>
            <a:r>
              <a:rPr lang="en-US" dirty="0">
                <a:solidFill>
                  <a:srgbClr val="FF0000"/>
                </a:solidFill>
              </a:rPr>
              <a:t>processes</a:t>
            </a:r>
            <a:r>
              <a:rPr lang="en-US" dirty="0"/>
              <a:t> so frequently that users can interact with each program while it is running.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4"/>
                </a:solidFill>
              </a:rPr>
              <a:t>Process Scheduler &amp; Process Identifier</a:t>
            </a:r>
          </a:p>
        </p:txBody>
      </p:sp>
      <p:sp>
        <p:nvSpPr>
          <p:cNvPr id="3" name="Content Placeholder 2"/>
          <p:cNvSpPr>
            <a:spLocks noGrp="1"/>
          </p:cNvSpPr>
          <p:nvPr>
            <p:ph idx="1"/>
          </p:nvPr>
        </p:nvSpPr>
        <p:spPr/>
        <p:txBody>
          <a:bodyPr/>
          <a:lstStyle/>
          <a:p>
            <a:r>
              <a:rPr lang="en-US" b="1" dirty="0"/>
              <a:t>Process Scheduler</a:t>
            </a:r>
          </a:p>
          <a:p>
            <a:pPr>
              <a:buNone/>
            </a:pPr>
            <a:r>
              <a:rPr lang="en-US" dirty="0"/>
              <a:t>	The purpose of process scheduler is to </a:t>
            </a:r>
            <a:r>
              <a:rPr lang="en-US" dirty="0">
                <a:solidFill>
                  <a:srgbClr val="FF0000"/>
                </a:solidFill>
              </a:rPr>
              <a:t>selects</a:t>
            </a:r>
            <a:r>
              <a:rPr lang="en-US" dirty="0"/>
              <a:t>  an </a:t>
            </a:r>
            <a:r>
              <a:rPr lang="en-US" dirty="0">
                <a:solidFill>
                  <a:srgbClr val="FF0000"/>
                </a:solidFill>
              </a:rPr>
              <a:t>available process </a:t>
            </a:r>
            <a:r>
              <a:rPr lang="en-US" dirty="0"/>
              <a:t>(possibly from a set of several processes) for program </a:t>
            </a:r>
            <a:r>
              <a:rPr lang="en-US" dirty="0">
                <a:solidFill>
                  <a:schemeClr val="accent1"/>
                </a:solidFill>
              </a:rPr>
              <a:t>executing on the CPU.</a:t>
            </a:r>
          </a:p>
          <a:p>
            <a:r>
              <a:rPr lang="en-US" b="1" dirty="0"/>
              <a:t>Process Identifier (pid)</a:t>
            </a:r>
          </a:p>
          <a:p>
            <a:pPr>
              <a:buNone/>
            </a:pPr>
            <a:r>
              <a:rPr lang="en-US" dirty="0"/>
              <a:t>	Process identifier is used to </a:t>
            </a:r>
            <a:r>
              <a:rPr lang="en-US" dirty="0">
                <a:solidFill>
                  <a:srgbClr val="FF0000"/>
                </a:solidFill>
              </a:rPr>
              <a:t>uniquely identify a process.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OPERATIONS ON PROCESSES</a:t>
            </a:r>
          </a:p>
        </p:txBody>
      </p:sp>
      <p:sp>
        <p:nvSpPr>
          <p:cNvPr id="3" name="Content Placeholder 2"/>
          <p:cNvSpPr>
            <a:spLocks noGrp="1"/>
          </p:cNvSpPr>
          <p:nvPr>
            <p:ph idx="1"/>
          </p:nvPr>
        </p:nvSpPr>
        <p:spPr/>
        <p:txBody>
          <a:bodyPr/>
          <a:lstStyle/>
          <a:p>
            <a:pPr>
              <a:buNone/>
            </a:pPr>
            <a:r>
              <a:rPr lang="en-US" dirty="0"/>
              <a:t>	There are </a:t>
            </a:r>
            <a:r>
              <a:rPr lang="en-US" dirty="0">
                <a:solidFill>
                  <a:schemeClr val="accent5"/>
                </a:solidFill>
              </a:rPr>
              <a:t>two main operations </a:t>
            </a:r>
            <a:r>
              <a:rPr lang="en-US" dirty="0"/>
              <a:t>that are applied on process.</a:t>
            </a:r>
          </a:p>
          <a:p>
            <a:pPr>
              <a:buNone/>
            </a:pPr>
            <a:r>
              <a:rPr lang="en-US" dirty="0"/>
              <a:t>	1. </a:t>
            </a:r>
            <a:r>
              <a:rPr lang="en-US" dirty="0">
                <a:solidFill>
                  <a:srgbClr val="FF0000"/>
                </a:solidFill>
              </a:rPr>
              <a:t>Process  Creation </a:t>
            </a:r>
          </a:p>
          <a:p>
            <a:pPr>
              <a:buNone/>
            </a:pPr>
            <a:r>
              <a:rPr lang="en-US" dirty="0"/>
              <a:t>	2. </a:t>
            </a:r>
            <a:r>
              <a:rPr lang="en-US" dirty="0">
                <a:solidFill>
                  <a:srgbClr val="00B050"/>
                </a:solidFill>
              </a:rPr>
              <a:t>Process Termination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a:t>
            </a:r>
          </a:p>
        </p:txBody>
      </p:sp>
      <p:sp>
        <p:nvSpPr>
          <p:cNvPr id="3" name="Content Placeholder 2"/>
          <p:cNvSpPr>
            <a:spLocks noGrp="1"/>
          </p:cNvSpPr>
          <p:nvPr>
            <p:ph idx="1"/>
          </p:nvPr>
        </p:nvSpPr>
        <p:spPr/>
        <p:txBody>
          <a:bodyPr/>
          <a:lstStyle/>
          <a:p>
            <a:pPr>
              <a:buNone/>
            </a:pPr>
            <a:r>
              <a:rPr lang="en-US" dirty="0"/>
              <a:t>	A process may </a:t>
            </a:r>
            <a:r>
              <a:rPr lang="en-US" dirty="0">
                <a:solidFill>
                  <a:srgbClr val="FF0000"/>
                </a:solidFill>
              </a:rPr>
              <a:t>create several new processes</a:t>
            </a:r>
            <a:r>
              <a:rPr lang="en-US" dirty="0"/>
              <a:t>, via a create- process system call, during the course of execution.</a:t>
            </a:r>
          </a:p>
          <a:p>
            <a:pPr>
              <a:buNone/>
            </a:pPr>
            <a:r>
              <a:rPr lang="en-US" dirty="0"/>
              <a:t>	</a:t>
            </a:r>
            <a:r>
              <a:rPr lang="en-US" b="1" dirty="0"/>
              <a:t>Parent Process</a:t>
            </a:r>
            <a:r>
              <a:rPr lang="en-US" dirty="0"/>
              <a:t>: The creating process is called parent process.</a:t>
            </a:r>
          </a:p>
          <a:p>
            <a:pPr>
              <a:buNone/>
            </a:pPr>
            <a:r>
              <a:rPr lang="en-US" dirty="0"/>
              <a:t>	</a:t>
            </a:r>
            <a:r>
              <a:rPr lang="en-US" b="1" dirty="0"/>
              <a:t>Child process</a:t>
            </a:r>
            <a:r>
              <a:rPr lang="en-US" dirty="0"/>
              <a:t>: The new process is called the children of  that process.</a:t>
            </a:r>
          </a:p>
        </p:txBody>
      </p:sp>
      <p:sp>
        <p:nvSpPr>
          <p:cNvPr id="5" name="TextBox 4">
            <a:extLst>
              <a:ext uri="{FF2B5EF4-FFF2-40B4-BE49-F238E27FC236}">
                <a16:creationId xmlns:a16="http://schemas.microsoft.com/office/drawing/2014/main" id="{9ED2A454-C1DD-9089-D730-3B604FD39F80}"/>
              </a:ext>
            </a:extLst>
          </p:cNvPr>
          <p:cNvSpPr txBox="1"/>
          <p:nvPr/>
        </p:nvSpPr>
        <p:spPr>
          <a:xfrm>
            <a:off x="76200" y="5627758"/>
            <a:ext cx="9144000" cy="461665"/>
          </a:xfrm>
          <a:prstGeom prst="rect">
            <a:avLst/>
          </a:prstGeom>
          <a:noFill/>
        </p:spPr>
        <p:txBody>
          <a:bodyPr wrap="square">
            <a:spAutoFit/>
          </a:bodyPr>
          <a:lstStyle/>
          <a:p>
            <a:r>
              <a:rPr lang="en-US" altLang="en-US" sz="2400" b="1" dirty="0"/>
              <a:t>Generally, process identified and managed via a </a:t>
            </a:r>
            <a:r>
              <a:rPr lang="en-US" altLang="en-US" sz="2400" b="1" dirty="0">
                <a:solidFill>
                  <a:srgbClr val="006699"/>
                </a:solidFill>
                <a:latin typeface="+mj-lt"/>
              </a:rPr>
              <a:t>process</a:t>
            </a:r>
            <a:r>
              <a:rPr lang="en-US" altLang="en-US" sz="2400" b="1" dirty="0">
                <a:solidFill>
                  <a:srgbClr val="3366FF"/>
                </a:solidFill>
              </a:rPr>
              <a:t> </a:t>
            </a:r>
            <a:r>
              <a:rPr lang="en-US" altLang="en-US" sz="2400" b="1" dirty="0">
                <a:solidFill>
                  <a:srgbClr val="006699"/>
                </a:solidFill>
                <a:latin typeface="+mj-lt"/>
              </a:rPr>
              <a:t>identifier</a:t>
            </a:r>
            <a:r>
              <a:rPr lang="en-US" altLang="en-US" sz="2400" b="1" dirty="0">
                <a:solidFill>
                  <a:srgbClr val="3366FF"/>
                </a:solidFill>
              </a:rPr>
              <a:t> </a:t>
            </a:r>
            <a:r>
              <a:rPr lang="en-US" altLang="en-US" sz="2400" b="1" dirty="0"/>
              <a:t>(</a:t>
            </a:r>
            <a:r>
              <a:rPr lang="en-US" altLang="en-US" sz="2400" b="1" dirty="0" err="1">
                <a:solidFill>
                  <a:srgbClr val="006699"/>
                </a:solidFill>
                <a:latin typeface="+mj-lt"/>
              </a:rPr>
              <a:t>pid</a:t>
            </a:r>
            <a:r>
              <a:rPr lang="en-US" altLang="en-US" sz="2400" b="1" dirty="0"/>
              <a:t>)</a:t>
            </a:r>
            <a:endParaRPr lang="en-US" altLang="en-US" sz="10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 (cont.)</a:t>
            </a:r>
            <a:endParaRPr lang="en-US" dirty="0"/>
          </a:p>
        </p:txBody>
      </p:sp>
      <p:sp>
        <p:nvSpPr>
          <p:cNvPr id="3" name="Content Placeholder 2"/>
          <p:cNvSpPr>
            <a:spLocks noGrp="1"/>
          </p:cNvSpPr>
          <p:nvPr>
            <p:ph idx="1"/>
          </p:nvPr>
        </p:nvSpPr>
        <p:spPr/>
        <p:txBody>
          <a:bodyPr/>
          <a:lstStyle/>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p:txBody>
      </p:sp>
    </p:spTree>
    <p:extLst>
      <p:ext uri="{BB962C8B-B14F-4D97-AF65-F5344CB8AC3E}">
        <p14:creationId xmlns:p14="http://schemas.microsoft.com/office/powerpoint/2010/main" val="371890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a:t>
            </a:r>
          </a:p>
        </p:txBody>
      </p:sp>
      <p:sp>
        <p:nvSpPr>
          <p:cNvPr id="3" name="Content Placeholder 2"/>
          <p:cNvSpPr>
            <a:spLocks noGrp="1"/>
          </p:cNvSpPr>
          <p:nvPr>
            <p:ph idx="1"/>
          </p:nvPr>
        </p:nvSpPr>
        <p:spPr>
          <a:xfrm>
            <a:off x="457200" y="1143000"/>
            <a:ext cx="8458200" cy="4983163"/>
          </a:xfrm>
        </p:spPr>
        <p:txBody>
          <a:bodyPr>
            <a:normAutofit/>
          </a:bodyPr>
          <a:lstStyle/>
          <a:p>
            <a:pPr algn="just"/>
            <a:r>
              <a:rPr lang="en-US" sz="3600" dirty="0"/>
              <a:t>A process is an </a:t>
            </a:r>
            <a:r>
              <a:rPr lang="en-US" sz="3600" dirty="0">
                <a:solidFill>
                  <a:srgbClr val="FF0000"/>
                </a:solidFill>
              </a:rPr>
              <a:t>instance</a:t>
            </a:r>
            <a:r>
              <a:rPr lang="en-US" sz="3600" dirty="0"/>
              <a:t> of a </a:t>
            </a:r>
            <a:r>
              <a:rPr lang="en-US" sz="3600" dirty="0">
                <a:solidFill>
                  <a:srgbClr val="FF0000"/>
                </a:solidFill>
              </a:rPr>
              <a:t>computer program  </a:t>
            </a:r>
            <a:r>
              <a:rPr lang="en-US" sz="3600" dirty="0"/>
              <a:t>that is being executed.</a:t>
            </a:r>
          </a:p>
          <a:p>
            <a:pPr algn="just"/>
            <a:r>
              <a:rPr lang="en-US" sz="3600" dirty="0"/>
              <a:t>A program becomes a process when an executable file is </a:t>
            </a:r>
            <a:r>
              <a:rPr lang="en-US" sz="3600" dirty="0">
                <a:solidFill>
                  <a:srgbClr val="FF0000"/>
                </a:solidFill>
              </a:rPr>
              <a:t>loaded into memory</a:t>
            </a:r>
            <a:r>
              <a:rPr lang="en-US" sz="3600" dirty="0"/>
              <a:t>.</a:t>
            </a:r>
          </a:p>
          <a:p>
            <a:pPr algn="just"/>
            <a:r>
              <a:rPr lang="en-US" sz="3600" dirty="0"/>
              <a:t>Operating systems have </a:t>
            </a:r>
            <a:r>
              <a:rPr lang="en-US" sz="3600" dirty="0">
                <a:solidFill>
                  <a:srgbClr val="FF0000"/>
                </a:solidFill>
              </a:rPr>
              <a:t>many background tasks running</a:t>
            </a:r>
            <a:r>
              <a:rPr lang="en-US" sz="3600" dirty="0"/>
              <a:t>, your computer is likely to have many more processes running than actual programs.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 (cont.)</a:t>
            </a:r>
            <a:endParaRPr lang="en-US" dirty="0"/>
          </a:p>
        </p:txBody>
      </p:sp>
      <p:sp>
        <p:nvSpPr>
          <p:cNvPr id="3" name="Content Placeholder 2"/>
          <p:cNvSpPr>
            <a:spLocks noGrp="1"/>
          </p:cNvSpPr>
          <p:nvPr>
            <p:ph idx="1"/>
          </p:nvPr>
        </p:nvSpPr>
        <p:spPr/>
        <p:txBody>
          <a:bodyPr/>
          <a:lstStyle/>
          <a:p>
            <a:pPr>
              <a:buNone/>
            </a:pPr>
            <a:r>
              <a:rPr lang="en-US" dirty="0"/>
              <a:t>	Each of these new process may inturn create other processes, which forming a tree of processes.</a:t>
            </a:r>
          </a:p>
        </p:txBody>
      </p:sp>
      <p:pic>
        <p:nvPicPr>
          <p:cNvPr id="4" name="Picture 1" descr="3_08.pdf"/>
          <p:cNvPicPr>
            <a:picLocks noChangeAspect="1"/>
          </p:cNvPicPr>
          <p:nvPr/>
        </p:nvPicPr>
        <p:blipFill>
          <a:blip r:embed="rId2"/>
          <a:srcRect/>
          <a:stretch>
            <a:fillRect/>
          </a:stretch>
        </p:blipFill>
        <p:spPr bwMode="auto">
          <a:xfrm>
            <a:off x="1066800" y="2819400"/>
            <a:ext cx="7061200" cy="374173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normAutofit fontScale="90000"/>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811213" y="1060450"/>
            <a:ext cx="7800975" cy="5627688"/>
          </a:xfrm>
        </p:spPr>
        <p:txBody>
          <a:bodyPr>
            <a:normAutofit/>
          </a:bodyPr>
          <a:lstStyle/>
          <a:p>
            <a:r>
              <a:rPr lang="en-US" altLang="en-US" sz="2800" dirty="0"/>
              <a:t>Address space</a:t>
            </a:r>
          </a:p>
          <a:p>
            <a:pPr lvl="1"/>
            <a:r>
              <a:rPr lang="en-US" altLang="en-US" sz="2400" dirty="0"/>
              <a:t>Child duplicate of parent</a:t>
            </a:r>
          </a:p>
          <a:p>
            <a:pPr lvl="1"/>
            <a:r>
              <a:rPr lang="en-US" altLang="en-US" sz="2400" dirty="0"/>
              <a:t>Child has a program loaded into it</a:t>
            </a:r>
          </a:p>
          <a:p>
            <a:r>
              <a:rPr lang="en-US" altLang="en-US" sz="2800" dirty="0"/>
              <a:t>UNIX examples</a:t>
            </a:r>
          </a:p>
          <a:p>
            <a:pPr lvl="1"/>
            <a:r>
              <a:rPr lang="en-US" altLang="en-US" sz="1800" b="1" dirty="0">
                <a:solidFill>
                  <a:srgbClr val="000000"/>
                </a:solidFill>
                <a:latin typeface="Courier New" panose="02070309020205020404" pitchFamily="49" charset="0"/>
              </a:rPr>
              <a:t>fork()</a:t>
            </a:r>
            <a:r>
              <a:rPr lang="en-US" altLang="en-US" sz="1800" dirty="0">
                <a:solidFill>
                  <a:srgbClr val="000000"/>
                </a:solidFill>
              </a:rPr>
              <a:t> </a:t>
            </a:r>
            <a:r>
              <a:rPr lang="en-US" altLang="en-US" sz="2400" dirty="0"/>
              <a:t>system call creates new process</a:t>
            </a:r>
          </a:p>
          <a:p>
            <a:pPr lvl="1"/>
            <a:r>
              <a:rPr lang="en-US" altLang="en-US" sz="1800" b="1" dirty="0">
                <a:solidFill>
                  <a:srgbClr val="000000"/>
                </a:solidFill>
                <a:latin typeface="Courier New" panose="02070309020205020404" pitchFamily="49" charset="0"/>
              </a:rPr>
              <a:t>exec()</a:t>
            </a:r>
            <a:r>
              <a:rPr lang="en-US" altLang="en-US" sz="1800" dirty="0"/>
              <a:t> </a:t>
            </a:r>
            <a:r>
              <a:rPr lang="en-US" altLang="en-US" sz="2400" dirty="0"/>
              <a:t>system call used after a </a:t>
            </a:r>
            <a:r>
              <a:rPr lang="en-US" altLang="en-US" sz="1800" b="1" dirty="0">
                <a:solidFill>
                  <a:srgbClr val="000000"/>
                </a:solidFill>
                <a:latin typeface="Courier New" panose="02070309020205020404" pitchFamily="49" charset="0"/>
              </a:rPr>
              <a:t>fork()</a:t>
            </a:r>
            <a:r>
              <a:rPr lang="en-US" altLang="en-US" sz="1800" dirty="0"/>
              <a:t> </a:t>
            </a:r>
            <a:r>
              <a:rPr lang="en-US" altLang="en-US" sz="2400" dirty="0"/>
              <a:t>to replace the process</a:t>
            </a:r>
            <a:r>
              <a:rPr lang="ja-JP" altLang="en-US" sz="2400" dirty="0"/>
              <a:t>’</a:t>
            </a:r>
            <a:r>
              <a:rPr lang="en-US" altLang="ja-JP" sz="2400" dirty="0"/>
              <a:t> memory space with a new program</a:t>
            </a:r>
          </a:p>
          <a:p>
            <a:pPr lvl="1"/>
            <a:r>
              <a:rPr lang="en-US" altLang="en-US" sz="2400" dirty="0"/>
              <a:t>Parent process calls </a:t>
            </a:r>
            <a:r>
              <a:rPr lang="en-US" altLang="en-US" sz="1800" b="1" dirty="0">
                <a:latin typeface="Courier New" panose="02070309020205020404" pitchFamily="49" charset="0"/>
              </a:rPr>
              <a:t>wait()</a:t>
            </a:r>
            <a:r>
              <a:rPr lang="en-US" altLang="en-US" sz="2400"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342803"/>
            <a:ext cx="786803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lstStyle/>
          <a:p>
            <a:pPr>
              <a:buNone/>
            </a:pPr>
            <a:r>
              <a:rPr lang="en-US" dirty="0"/>
              <a:t>	A process </a:t>
            </a:r>
            <a:r>
              <a:rPr lang="en-US" dirty="0">
                <a:solidFill>
                  <a:srgbClr val="FF0000"/>
                </a:solidFill>
              </a:rPr>
              <a:t>terminate</a:t>
            </a:r>
            <a:r>
              <a:rPr lang="en-US" dirty="0"/>
              <a:t> when it </a:t>
            </a:r>
            <a:r>
              <a:rPr lang="en-US" dirty="0">
                <a:solidFill>
                  <a:srgbClr val="00B050"/>
                </a:solidFill>
              </a:rPr>
              <a:t>finishes executing its final statement </a:t>
            </a:r>
            <a:r>
              <a:rPr lang="en-US" dirty="0"/>
              <a:t>and ask the operating system to delete it by using the exit() system call.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fontScale="85000" lnSpcReduction="20000"/>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extLst>
      <p:ext uri="{BB962C8B-B14F-4D97-AF65-F5344CB8AC3E}">
        <p14:creationId xmlns:p14="http://schemas.microsoft.com/office/powerpoint/2010/main" val="1171510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a:bodyPr>
          <a:lstStyle/>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p:txBody>
      </p:sp>
    </p:spTree>
    <p:extLst>
      <p:ext uri="{BB962C8B-B14F-4D97-AF65-F5344CB8AC3E}">
        <p14:creationId xmlns:p14="http://schemas.microsoft.com/office/powerpoint/2010/main" val="659061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fontScale="92500" lnSpcReduction="10000"/>
          </a:bodyPr>
          <a:lstStyle/>
          <a:p>
            <a:r>
              <a:rPr lang="en-US" altLang="en-US" dirty="0"/>
              <a:t>The parent process may wait for termination of a child process by using the </a:t>
            </a:r>
            <a:r>
              <a:rPr lang="en-US" altLang="en-US" sz="36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pid</a:t>
            </a:r>
            <a:r>
              <a:rPr lang="en-US" altLang="en-US" b="1" dirty="0">
                <a:solidFill>
                  <a:srgbClr val="000000"/>
                </a:solidFill>
                <a:latin typeface="Courier New" panose="02070309020205020404" pitchFamily="49" charset="0"/>
              </a:rPr>
              <a:t> = wait(&amp;status); </a:t>
            </a:r>
          </a:p>
          <a:p>
            <a:r>
              <a:rPr lang="en-US" altLang="en-US" dirty="0"/>
              <a:t>If no parent waiting (did not invoke </a:t>
            </a:r>
            <a:r>
              <a:rPr lang="en-US" altLang="en-US" sz="36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36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extLst>
      <p:ext uri="{BB962C8B-B14F-4D97-AF65-F5344CB8AC3E}">
        <p14:creationId xmlns:p14="http://schemas.microsoft.com/office/powerpoint/2010/main" val="3656273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819150" y="1100968"/>
            <a:ext cx="7743825" cy="4530725"/>
          </a:xfrm>
        </p:spPr>
        <p:txBody>
          <a:bodyPr>
            <a:normAutofit fontScale="92500" lnSpcReduction="20000"/>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572000"/>
          </a:xfrm>
        </p:spPr>
        <p:txBody>
          <a:bodyPr>
            <a:normAutofit fontScale="92500"/>
          </a:bodyPr>
          <a:lstStyle/>
          <a:p>
            <a:pPr marL="457200" lvl="1" indent="0" algn="just">
              <a:buNone/>
            </a:pPr>
            <a:r>
              <a:rPr lang="en-US" altLang="en-US" sz="3600" dirty="0"/>
              <a:t>Foreground process: </a:t>
            </a:r>
            <a:r>
              <a:rPr lang="en-US" altLang="zh-CN" sz="3600" dirty="0"/>
              <a:t>The most important process that is currently visible to the user and directly interacts with them, such as an app in use.</a:t>
            </a:r>
          </a:p>
          <a:p>
            <a:pPr marL="457200" lvl="1" indent="0" algn="just">
              <a:buNone/>
            </a:pPr>
            <a:r>
              <a:rPr lang="en-US" altLang="zh-CN" sz="3600" b="1" dirty="0"/>
              <a:t>Example</a:t>
            </a:r>
            <a:r>
              <a:rPr lang="en-US" altLang="zh-CN" sz="3600" dirty="0"/>
              <a:t>: A user is actively using a web browser app, scrolling through a website and entering information into a form.</a:t>
            </a:r>
            <a:endParaRPr lang="en-US" altLang="en-US" sz="3600" dirty="0"/>
          </a:p>
        </p:txBody>
      </p:sp>
    </p:spTree>
    <p:extLst>
      <p:ext uri="{BB962C8B-B14F-4D97-AF65-F5344CB8AC3E}">
        <p14:creationId xmlns:p14="http://schemas.microsoft.com/office/powerpoint/2010/main" val="402218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038600"/>
          </a:xfrm>
        </p:spPr>
        <p:txBody>
          <a:bodyPr>
            <a:normAutofit/>
          </a:bodyPr>
          <a:lstStyle/>
          <a:p>
            <a:pPr marL="457200" lvl="1" indent="0" algn="just">
              <a:buNone/>
            </a:pPr>
            <a:r>
              <a:rPr lang="en-US" altLang="en-US" dirty="0"/>
              <a:t>Visible process: </a:t>
            </a:r>
            <a:r>
              <a:rPr lang="en-US" altLang="zh-CN" dirty="0"/>
              <a:t>A process that is not in the foreground but still has a user interface visible to the user, often providing supplementary features to the active foreground app.</a:t>
            </a:r>
            <a:endParaRPr lang="en-US" altLang="en-US" dirty="0"/>
          </a:p>
          <a:p>
            <a:pPr marL="457200" lvl="1" indent="0" algn="just">
              <a:buNone/>
            </a:pPr>
            <a:r>
              <a:rPr lang="en-US" altLang="zh-CN" b="1" dirty="0"/>
              <a:t>Example</a:t>
            </a:r>
            <a:r>
              <a:rPr lang="en-US" altLang="zh-CN" dirty="0"/>
              <a:t>: A music player app's interface is open, showing the playlist, while another app (like messaging) is currently in the foreground. The music player is visible but not the main focus of user interaction.</a:t>
            </a:r>
            <a:endParaRPr lang="en-US" altLang="en-US" dirty="0"/>
          </a:p>
        </p:txBody>
      </p:sp>
    </p:spTree>
    <p:extLst>
      <p:ext uri="{BB962C8B-B14F-4D97-AF65-F5344CB8AC3E}">
        <p14:creationId xmlns:p14="http://schemas.microsoft.com/office/powerpoint/2010/main" val="675773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267200"/>
          </a:xfrm>
        </p:spPr>
        <p:txBody>
          <a:bodyPr>
            <a:normAutofit/>
          </a:bodyPr>
          <a:lstStyle/>
          <a:p>
            <a:pPr marL="457200" lvl="1" indent="0" algn="just">
              <a:buNone/>
            </a:pPr>
            <a:r>
              <a:rPr lang="en-US" altLang="en-US" dirty="0"/>
              <a:t>Service process: </a:t>
            </a:r>
            <a:r>
              <a:rPr lang="en-US" altLang="zh-CN" dirty="0"/>
              <a:t>A background process that performs long-running operations or tasks that do not require user interaction, often used for tasks like music playback or data syncing.</a:t>
            </a:r>
            <a:r>
              <a:rPr lang="en-US" altLang="en-US" dirty="0"/>
              <a:t> </a:t>
            </a:r>
          </a:p>
          <a:p>
            <a:pPr marL="457200" lvl="1" indent="0" algn="just">
              <a:buNone/>
            </a:pPr>
            <a:r>
              <a:rPr lang="en-US" altLang="zh-CN" b="1" dirty="0"/>
              <a:t>Example</a:t>
            </a:r>
            <a:r>
              <a:rPr lang="en-US" altLang="zh-CN" dirty="0"/>
              <a:t>: A GPS navigation app is running in the background to provide turn-by-turn directions while the user is using another app. The GPS service keeps updating location data without requiring direct interaction from the user.</a:t>
            </a:r>
            <a:endParaRPr lang="en-US" altLang="en-US" dirty="0"/>
          </a:p>
        </p:txBody>
      </p:sp>
    </p:spTree>
    <p:extLst>
      <p:ext uri="{BB962C8B-B14F-4D97-AF65-F5344CB8AC3E}">
        <p14:creationId xmlns:p14="http://schemas.microsoft.com/office/powerpoint/2010/main" val="333830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(CONT.)</a:t>
            </a:r>
          </a:p>
        </p:txBody>
      </p:sp>
      <p:sp>
        <p:nvSpPr>
          <p:cNvPr id="3" name="Content Placeholder 2"/>
          <p:cNvSpPr>
            <a:spLocks noGrp="1"/>
          </p:cNvSpPr>
          <p:nvPr>
            <p:ph idx="1"/>
          </p:nvPr>
        </p:nvSpPr>
        <p:spPr/>
        <p:txBody>
          <a:bodyPr/>
          <a:lstStyle/>
          <a:p>
            <a:pPr marL="0" indent="0">
              <a:buNone/>
            </a:pPr>
            <a:r>
              <a:rPr lang="en-US" dirty="0"/>
              <a:t>For example;</a:t>
            </a:r>
          </a:p>
          <a:p>
            <a:r>
              <a:rPr lang="en-US" dirty="0"/>
              <a:t>You may only have </a:t>
            </a:r>
            <a:r>
              <a:rPr lang="en-US" dirty="0">
                <a:solidFill>
                  <a:srgbClr val="FF0000"/>
                </a:solidFill>
              </a:rPr>
              <a:t>three programs running</a:t>
            </a:r>
            <a:r>
              <a:rPr lang="en-US" dirty="0"/>
              <a:t>, but there may be </a:t>
            </a:r>
            <a:r>
              <a:rPr lang="en-US" dirty="0">
                <a:solidFill>
                  <a:srgbClr val="FF0000"/>
                </a:solidFill>
              </a:rPr>
              <a:t>(twenty) active processes</a:t>
            </a:r>
            <a:r>
              <a:rPr lang="en-US" dirty="0"/>
              <a:t>.</a:t>
            </a:r>
          </a:p>
          <a:p>
            <a:r>
              <a:rPr lang="en-US" dirty="0"/>
              <a:t>You can view active processes in Windows by opening the </a:t>
            </a:r>
            <a:r>
              <a:rPr lang="en-US" dirty="0">
                <a:solidFill>
                  <a:srgbClr val="FF0000"/>
                </a:solidFill>
              </a:rPr>
              <a:t>Task Manager </a:t>
            </a:r>
            <a:r>
              <a:rPr lang="en-US" dirty="0"/>
              <a:t>(press Ctrl-Alt-Delete and click Task Manager).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038600"/>
          </a:xfrm>
        </p:spPr>
        <p:txBody>
          <a:bodyPr>
            <a:normAutofit/>
          </a:bodyPr>
          <a:lstStyle/>
          <a:p>
            <a:pPr marL="457200" lvl="1" indent="0" algn="just">
              <a:buNone/>
            </a:pPr>
            <a:r>
              <a:rPr lang="en-US" altLang="en-US" sz="2400" dirty="0"/>
              <a:t>Background process: </a:t>
            </a:r>
            <a:r>
              <a:rPr lang="en-US" altLang="zh-CN" sz="2400" dirty="0"/>
              <a:t>A process that is not currently visible to the user and does not require immediate resources, running tasks that do not need user interaction but can be terminated when resources are needed.</a:t>
            </a:r>
          </a:p>
          <a:p>
            <a:pPr marL="457200" lvl="1" indent="0" algn="just">
              <a:buNone/>
            </a:pPr>
            <a:r>
              <a:rPr lang="en-US" altLang="zh-CN" sz="2400" b="1" dirty="0"/>
              <a:t>Example</a:t>
            </a:r>
            <a:r>
              <a:rPr lang="en-US" altLang="zh-CN" sz="2400" dirty="0"/>
              <a:t>: An email app is syncing new messages in the background while the user is using a different app. The user doesn't need to interact with the email app immediately, and it can be killed if system resources are low.</a:t>
            </a:r>
            <a:endParaRPr lang="en-US" altLang="en-US" sz="2400" dirty="0"/>
          </a:p>
        </p:txBody>
      </p:sp>
    </p:spTree>
    <p:extLst>
      <p:ext uri="{BB962C8B-B14F-4D97-AF65-F5344CB8AC3E}">
        <p14:creationId xmlns:p14="http://schemas.microsoft.com/office/powerpoint/2010/main" val="3682659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621504" y="1295400"/>
            <a:ext cx="8139113" cy="4038600"/>
          </a:xfrm>
        </p:spPr>
        <p:txBody>
          <a:bodyPr>
            <a:normAutofit lnSpcReduction="10000"/>
          </a:bodyPr>
          <a:lstStyle/>
          <a:p>
            <a:pPr marL="457200" lvl="1" indent="0" algn="just">
              <a:buNone/>
            </a:pPr>
            <a:r>
              <a:rPr lang="en-US" altLang="en-US" sz="3600" dirty="0"/>
              <a:t>Empty process: </a:t>
            </a:r>
            <a:r>
              <a:rPr lang="en-US" altLang="zh-CN" sz="2400" dirty="0"/>
              <a:t>The least important type of process that has no active components or tasks running; it typically contains no user data or significant operations and can be terminated immediately without consequence.</a:t>
            </a:r>
            <a:r>
              <a:rPr lang="en-US" altLang="en-US" sz="3600" dirty="0"/>
              <a:t> </a:t>
            </a:r>
          </a:p>
          <a:p>
            <a:pPr marL="457200" lvl="1" indent="0" algn="just">
              <a:buNone/>
            </a:pPr>
            <a:r>
              <a:rPr lang="en-US" altLang="zh-CN" sz="3600" b="1" dirty="0"/>
              <a:t>Example</a:t>
            </a:r>
            <a:r>
              <a:rPr lang="en-US" altLang="zh-CN" sz="3600" dirty="0"/>
              <a:t>: </a:t>
            </a:r>
            <a:r>
              <a:rPr lang="en-US" altLang="zh-CN" sz="2400" dirty="0"/>
              <a:t>An application that has been opened once but is not currently running any tasks or holding any data, such as a news app that has been launched but closed immediately without interaction, leaving a placeholder process that can be terminated without impact on user experience.</a:t>
            </a:r>
            <a:endParaRPr lang="en-US" altLang="en-US" sz="3600" dirty="0"/>
          </a:p>
        </p:txBody>
      </p:sp>
    </p:spTree>
    <p:extLst>
      <p:ext uri="{BB962C8B-B14F-4D97-AF65-F5344CB8AC3E}">
        <p14:creationId xmlns:p14="http://schemas.microsoft.com/office/powerpoint/2010/main" val="368189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D9EE-290F-D953-F79E-29E835D77E00}"/>
              </a:ext>
            </a:extLst>
          </p:cNvPr>
          <p:cNvSpPr>
            <a:spLocks noGrp="1"/>
          </p:cNvSpPr>
          <p:nvPr>
            <p:ph type="title"/>
          </p:nvPr>
        </p:nvSpPr>
        <p:spPr>
          <a:xfrm>
            <a:off x="457200" y="2514600"/>
            <a:ext cx="8229600" cy="1143000"/>
          </a:xfrm>
        </p:spPr>
        <p:txBody>
          <a:bodyPr/>
          <a:lstStyle/>
          <a:p>
            <a:r>
              <a:rPr lang="en-US" altLang="zh-CN" dirty="0"/>
              <a:t>Week#06 Wednesday’s Lecture</a:t>
            </a:r>
            <a:endParaRPr lang="zh-CN" altLang="en-US" dirty="0"/>
          </a:p>
        </p:txBody>
      </p:sp>
    </p:spTree>
    <p:extLst>
      <p:ext uri="{BB962C8B-B14F-4D97-AF65-F5344CB8AC3E}">
        <p14:creationId xmlns:p14="http://schemas.microsoft.com/office/powerpoint/2010/main" val="805878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08938D-618D-D32C-6311-A799AF8C8595}"/>
              </a:ext>
            </a:extLst>
          </p:cNvPr>
          <p:cNvGraphicFramePr>
            <a:graphicFrameLocks noGrp="1"/>
          </p:cNvGraphicFramePr>
          <p:nvPr>
            <p:ph idx="1"/>
            <p:extLst>
              <p:ext uri="{D42A27DB-BD31-4B8C-83A1-F6EECF244321}">
                <p14:modId xmlns:p14="http://schemas.microsoft.com/office/powerpoint/2010/main" val="1180893830"/>
              </p:ext>
            </p:extLst>
          </p:nvPr>
        </p:nvGraphicFramePr>
        <p:xfrm>
          <a:off x="304800" y="838200"/>
          <a:ext cx="8305800" cy="4922512"/>
        </p:xfrm>
        <a:graphic>
          <a:graphicData uri="http://schemas.openxmlformats.org/drawingml/2006/table">
            <a:tbl>
              <a:tblPr/>
              <a:tblGrid>
                <a:gridCol w="1752600">
                  <a:extLst>
                    <a:ext uri="{9D8B030D-6E8A-4147-A177-3AD203B41FA5}">
                      <a16:colId xmlns:a16="http://schemas.microsoft.com/office/drawing/2014/main" val="1264013469"/>
                    </a:ext>
                  </a:extLst>
                </a:gridCol>
                <a:gridCol w="3784600">
                  <a:extLst>
                    <a:ext uri="{9D8B030D-6E8A-4147-A177-3AD203B41FA5}">
                      <a16:colId xmlns:a16="http://schemas.microsoft.com/office/drawing/2014/main" val="854699430"/>
                    </a:ext>
                  </a:extLst>
                </a:gridCol>
                <a:gridCol w="2768600">
                  <a:extLst>
                    <a:ext uri="{9D8B030D-6E8A-4147-A177-3AD203B41FA5}">
                      <a16:colId xmlns:a16="http://schemas.microsoft.com/office/drawing/2014/main" val="2503046414"/>
                    </a:ext>
                  </a:extLst>
                </a:gridCol>
              </a:tblGrid>
              <a:tr h="308600">
                <a:tc>
                  <a:txBody>
                    <a:bodyPr/>
                    <a:lstStyle/>
                    <a:p>
                      <a:r>
                        <a:rPr lang="en-US" sz="2400"/>
                        <a:t>Type of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Definition</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a:t>Example</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4197454800"/>
                  </a:ext>
                </a:extLst>
              </a:tr>
              <a:tr h="544792">
                <a:tc>
                  <a:txBody>
                    <a:bodyPr/>
                    <a:lstStyle/>
                    <a:p>
                      <a:r>
                        <a:rPr lang="en-US" sz="2400" dirty="0"/>
                        <a:t>Foreground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Active processes with a visible user interface currently being interacted with by the user.</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a:t>Microsoft Word while editing a document.</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1977627942"/>
                  </a:ext>
                </a:extLst>
              </a:tr>
              <a:tr h="419071">
                <a:tc>
                  <a:txBody>
                    <a:bodyPr/>
                    <a:lstStyle/>
                    <a:p>
                      <a:r>
                        <a:rPr lang="en-US" sz="2400"/>
                        <a:t>Background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Processes running behind the scenes without direct user interaction.</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Windows Update downloading updates in the background.</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2364038618"/>
                  </a:ext>
                </a:extLst>
              </a:tr>
              <a:tr h="670513">
                <a:tc>
                  <a:txBody>
                    <a:bodyPr/>
                    <a:lstStyle/>
                    <a:p>
                      <a:r>
                        <a:rPr lang="en-US" sz="2400"/>
                        <a:t>Service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Specialized processes that provide essential functions for the OS or applications, often starting automatically.</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Print Spooler managing print jobs.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383530063"/>
                  </a:ext>
                </a:extLst>
              </a:tr>
            </a:tbl>
          </a:graphicData>
        </a:graphic>
      </p:graphicFrame>
      <p:sp>
        <p:nvSpPr>
          <p:cNvPr id="8" name="TextBox 7">
            <a:extLst>
              <a:ext uri="{FF2B5EF4-FFF2-40B4-BE49-F238E27FC236}">
                <a16:creationId xmlns:a16="http://schemas.microsoft.com/office/drawing/2014/main" id="{A1C555F5-EAB8-2338-73B8-33640CADF348}"/>
              </a:ext>
            </a:extLst>
          </p:cNvPr>
          <p:cNvSpPr txBox="1"/>
          <p:nvPr/>
        </p:nvSpPr>
        <p:spPr>
          <a:xfrm>
            <a:off x="1371600" y="152400"/>
            <a:ext cx="7010400" cy="523220"/>
          </a:xfrm>
          <a:prstGeom prst="rect">
            <a:avLst/>
          </a:prstGeom>
          <a:noFill/>
        </p:spPr>
        <p:txBody>
          <a:bodyPr wrap="square">
            <a:spAutoFit/>
          </a:bodyPr>
          <a:lstStyle/>
          <a:p>
            <a:r>
              <a:rPr lang="en-US" altLang="en-US" sz="2800" dirty="0"/>
              <a:t>Windows Process Importance Hierarchy</a:t>
            </a:r>
            <a:endParaRPr lang="zh-CN" altLang="en-US" sz="2800" dirty="0"/>
          </a:p>
        </p:txBody>
      </p:sp>
    </p:spTree>
    <p:extLst>
      <p:ext uri="{BB962C8B-B14F-4D97-AF65-F5344CB8AC3E}">
        <p14:creationId xmlns:p14="http://schemas.microsoft.com/office/powerpoint/2010/main" val="231949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08938D-618D-D32C-6311-A799AF8C8595}"/>
              </a:ext>
            </a:extLst>
          </p:cNvPr>
          <p:cNvGraphicFramePr>
            <a:graphicFrameLocks noGrp="1"/>
          </p:cNvGraphicFramePr>
          <p:nvPr>
            <p:ph idx="1"/>
            <p:extLst>
              <p:ext uri="{D42A27DB-BD31-4B8C-83A1-F6EECF244321}">
                <p14:modId xmlns:p14="http://schemas.microsoft.com/office/powerpoint/2010/main" val="1861808237"/>
              </p:ext>
            </p:extLst>
          </p:nvPr>
        </p:nvGraphicFramePr>
        <p:xfrm>
          <a:off x="419100" y="514952"/>
          <a:ext cx="8305800" cy="6286488"/>
        </p:xfrm>
        <a:graphic>
          <a:graphicData uri="http://schemas.openxmlformats.org/drawingml/2006/table">
            <a:tbl>
              <a:tblPr>
                <a:tableStyleId>{284E427A-3D55-4303-BF80-6455036E1DE7}</a:tableStyleId>
              </a:tblPr>
              <a:tblGrid>
                <a:gridCol w="1785164">
                  <a:extLst>
                    <a:ext uri="{9D8B030D-6E8A-4147-A177-3AD203B41FA5}">
                      <a16:colId xmlns:a16="http://schemas.microsoft.com/office/drawing/2014/main" val="1264013469"/>
                    </a:ext>
                  </a:extLst>
                </a:gridCol>
                <a:gridCol w="3752036">
                  <a:extLst>
                    <a:ext uri="{9D8B030D-6E8A-4147-A177-3AD203B41FA5}">
                      <a16:colId xmlns:a16="http://schemas.microsoft.com/office/drawing/2014/main" val="854699430"/>
                    </a:ext>
                  </a:extLst>
                </a:gridCol>
                <a:gridCol w="2768600">
                  <a:extLst>
                    <a:ext uri="{9D8B030D-6E8A-4147-A177-3AD203B41FA5}">
                      <a16:colId xmlns:a16="http://schemas.microsoft.com/office/drawing/2014/main" val="2503046414"/>
                    </a:ext>
                  </a:extLst>
                </a:gridCol>
              </a:tblGrid>
              <a:tr h="472428">
                <a:tc>
                  <a:txBody>
                    <a:bodyPr/>
                    <a:lstStyle/>
                    <a:p>
                      <a:r>
                        <a:rPr lang="en-US" sz="2200"/>
                        <a:t>Type of Process</a:t>
                      </a:r>
                    </a:p>
                  </a:txBody>
                  <a:tcPr marL="41907" marR="41907" marT="20954" marB="20954" anchor="ctr"/>
                </a:tc>
                <a:tc>
                  <a:txBody>
                    <a:bodyPr/>
                    <a:lstStyle/>
                    <a:p>
                      <a:r>
                        <a:rPr lang="en-US" sz="2200"/>
                        <a:t>Definition</a:t>
                      </a:r>
                    </a:p>
                  </a:txBody>
                  <a:tcPr marL="41907" marR="41907" marT="20954" marB="20954" anchor="ctr"/>
                </a:tc>
                <a:tc>
                  <a:txBody>
                    <a:bodyPr/>
                    <a:lstStyle/>
                    <a:p>
                      <a:r>
                        <a:rPr lang="en-US" sz="2200"/>
                        <a:t>Example</a:t>
                      </a:r>
                    </a:p>
                  </a:txBody>
                  <a:tcPr marL="41907" marR="41907" marT="20954" marB="20954" anchor="ctr"/>
                </a:tc>
                <a:extLst>
                  <a:ext uri="{0D108BD9-81ED-4DB2-BD59-A6C34878D82A}">
                    <a16:rowId xmlns:a16="http://schemas.microsoft.com/office/drawing/2014/main" val="4197454800"/>
                  </a:ext>
                </a:extLst>
              </a:tr>
              <a:tr h="544792">
                <a:tc>
                  <a:txBody>
                    <a:bodyPr/>
                    <a:lstStyle/>
                    <a:p>
                      <a:r>
                        <a:rPr lang="en-US" sz="2200" dirty="0"/>
                        <a:t>Batch Process</a:t>
                      </a:r>
                    </a:p>
                  </a:txBody>
                  <a:tcPr marL="41907" marR="41907" marT="20954" marB="20954" anchor="ctr"/>
                </a:tc>
                <a:tc>
                  <a:txBody>
                    <a:bodyPr/>
                    <a:lstStyle/>
                    <a:p>
                      <a:r>
                        <a:rPr lang="en-US" sz="2200" dirty="0"/>
                        <a:t>Processes executing a series of tasks automatically, often scheduled to run without user intervention.</a:t>
                      </a:r>
                    </a:p>
                  </a:txBody>
                  <a:tcPr marL="41907" marR="41907" marT="20954" marB="20954" anchor="ctr"/>
                </a:tc>
                <a:tc>
                  <a:txBody>
                    <a:bodyPr/>
                    <a:lstStyle/>
                    <a:p>
                      <a:r>
                        <a:rPr lang="en-US" sz="2200" dirty="0"/>
                        <a:t>Scheduled backup task running overnight.</a:t>
                      </a:r>
                    </a:p>
                  </a:txBody>
                  <a:tcPr marL="41907" marR="41907" marT="20954" marB="20954" anchor="ctr"/>
                </a:tc>
                <a:extLst>
                  <a:ext uri="{0D108BD9-81ED-4DB2-BD59-A6C34878D82A}">
                    <a16:rowId xmlns:a16="http://schemas.microsoft.com/office/drawing/2014/main" val="1977627942"/>
                  </a:ext>
                </a:extLst>
              </a:tr>
              <a:tr h="544792">
                <a:tc>
                  <a:txBody>
                    <a:bodyPr/>
                    <a:lstStyle/>
                    <a:p>
                      <a:r>
                        <a:rPr lang="en-US" sz="2200" dirty="0"/>
                        <a:t>Interactive Process</a:t>
                      </a:r>
                    </a:p>
                  </a:txBody>
                  <a:tcPr marL="41907" marR="41907" marT="20954" marB="20954" anchor="ctr"/>
                </a:tc>
                <a:tc>
                  <a:txBody>
                    <a:bodyPr/>
                    <a:lstStyle/>
                    <a:p>
                      <a:r>
                        <a:rPr lang="en-US" sz="2200"/>
                        <a:t>Processes that require user input but may not be the currently focused application.</a:t>
                      </a:r>
                    </a:p>
                  </a:txBody>
                  <a:tcPr marL="41907" marR="41907" marT="20954" marB="20954" anchor="ctr"/>
                </a:tc>
                <a:tc>
                  <a:txBody>
                    <a:bodyPr/>
                    <a:lstStyle/>
                    <a:p>
                      <a:r>
                        <a:rPr lang="en-US" sz="2200"/>
                        <a:t>File download dialog from a web browser.</a:t>
                      </a:r>
                    </a:p>
                  </a:txBody>
                  <a:tcPr marL="41907" marR="41907" marT="20954" marB="20954" anchor="ctr"/>
                </a:tc>
                <a:extLst>
                  <a:ext uri="{0D108BD9-81ED-4DB2-BD59-A6C34878D82A}">
                    <a16:rowId xmlns:a16="http://schemas.microsoft.com/office/drawing/2014/main" val="435302028"/>
                  </a:ext>
                </a:extLst>
              </a:tr>
              <a:tr h="544792">
                <a:tc>
                  <a:txBody>
                    <a:bodyPr/>
                    <a:lstStyle/>
                    <a:p>
                      <a:r>
                        <a:rPr lang="en-US" sz="2200" dirty="0"/>
                        <a:t>Zombie Process</a:t>
                      </a:r>
                    </a:p>
                  </a:txBody>
                  <a:tcPr marL="41907" marR="41907" marT="20954" marB="20954" anchor="ctr"/>
                </a:tc>
                <a:tc>
                  <a:txBody>
                    <a:bodyPr/>
                    <a:lstStyle/>
                    <a:p>
                      <a:r>
                        <a:rPr lang="en-US" sz="2200" dirty="0"/>
                        <a:t>Processes that have completed execution but still have an entry in the process table.</a:t>
                      </a:r>
                    </a:p>
                  </a:txBody>
                  <a:tcPr marL="41907" marR="41907" marT="20954" marB="20954" anchor="ctr"/>
                </a:tc>
                <a:tc>
                  <a:txBody>
                    <a:bodyPr/>
                    <a:lstStyle/>
                    <a:p>
                      <a:r>
                        <a:rPr lang="en-US" sz="2200"/>
                        <a:t>A leftover process from a crashed application.</a:t>
                      </a:r>
                    </a:p>
                  </a:txBody>
                  <a:tcPr marL="41907" marR="41907" marT="20954" marB="20954" anchor="ctr"/>
                </a:tc>
                <a:extLst>
                  <a:ext uri="{0D108BD9-81ED-4DB2-BD59-A6C34878D82A}">
                    <a16:rowId xmlns:a16="http://schemas.microsoft.com/office/drawing/2014/main" val="472026202"/>
                  </a:ext>
                </a:extLst>
              </a:tr>
              <a:tr h="419071">
                <a:tc>
                  <a:txBody>
                    <a:bodyPr/>
                    <a:lstStyle/>
                    <a:p>
                      <a:r>
                        <a:rPr lang="en-US" sz="2200" dirty="0"/>
                        <a:t>Daemon Process</a:t>
                      </a:r>
                    </a:p>
                  </a:txBody>
                  <a:tcPr marL="41907" marR="41907" marT="20954" marB="20954" anchor="ctr"/>
                </a:tc>
                <a:tc>
                  <a:txBody>
                    <a:bodyPr/>
                    <a:lstStyle/>
                    <a:p>
                      <a:r>
                        <a:rPr lang="en-US" sz="2200"/>
                        <a:t>Background processes performing tasks without user intervention.</a:t>
                      </a:r>
                    </a:p>
                  </a:txBody>
                  <a:tcPr marL="41907" marR="41907" marT="20954" marB="20954" anchor="ctr"/>
                </a:tc>
                <a:tc>
                  <a:txBody>
                    <a:bodyPr/>
                    <a:lstStyle/>
                    <a:p>
                      <a:r>
                        <a:rPr lang="en-US" sz="2200"/>
                        <a:t>Windows Defender scanning for threats.</a:t>
                      </a:r>
                    </a:p>
                  </a:txBody>
                  <a:tcPr marL="41907" marR="41907" marT="20954" marB="20954" anchor="ctr"/>
                </a:tc>
                <a:extLst>
                  <a:ext uri="{0D108BD9-81ED-4DB2-BD59-A6C34878D82A}">
                    <a16:rowId xmlns:a16="http://schemas.microsoft.com/office/drawing/2014/main" val="2364038618"/>
                  </a:ext>
                </a:extLst>
              </a:tr>
              <a:tr h="670513">
                <a:tc>
                  <a:txBody>
                    <a:bodyPr/>
                    <a:lstStyle/>
                    <a:p>
                      <a:r>
                        <a:rPr lang="en-US" sz="2200" dirty="0"/>
                        <a:t>Console Process</a:t>
                      </a:r>
                    </a:p>
                  </a:txBody>
                  <a:tcPr marL="41907" marR="41907" marT="20954" marB="20954" anchor="ctr"/>
                </a:tc>
                <a:tc>
                  <a:txBody>
                    <a:bodyPr/>
                    <a:lstStyle/>
                    <a:p>
                      <a:r>
                        <a:rPr lang="en-US" sz="2200" dirty="0"/>
                        <a:t>Processes that run within a command-line interface for executing scripts or commands.</a:t>
                      </a:r>
                    </a:p>
                  </a:txBody>
                  <a:tcPr marL="41907" marR="41907" marT="20954" marB="20954" anchor="ctr"/>
                </a:tc>
                <a:tc>
                  <a:txBody>
                    <a:bodyPr/>
                    <a:lstStyle/>
                    <a:p>
                      <a:r>
                        <a:rPr lang="en-US" sz="2200" dirty="0"/>
                        <a:t>Command Prompt running a system maintenance batch file.</a:t>
                      </a:r>
                    </a:p>
                  </a:txBody>
                  <a:tcPr marL="41907" marR="41907" marT="20954" marB="20954" anchor="ctr"/>
                </a:tc>
                <a:extLst>
                  <a:ext uri="{0D108BD9-81ED-4DB2-BD59-A6C34878D82A}">
                    <a16:rowId xmlns:a16="http://schemas.microsoft.com/office/drawing/2014/main" val="383530063"/>
                  </a:ext>
                </a:extLst>
              </a:tr>
            </a:tbl>
          </a:graphicData>
        </a:graphic>
      </p:graphicFrame>
      <p:sp>
        <p:nvSpPr>
          <p:cNvPr id="2" name="TextBox 1">
            <a:extLst>
              <a:ext uri="{FF2B5EF4-FFF2-40B4-BE49-F238E27FC236}">
                <a16:creationId xmlns:a16="http://schemas.microsoft.com/office/drawing/2014/main" id="{050ED474-6562-2DFB-ADA5-A15211B5F4AF}"/>
              </a:ext>
            </a:extLst>
          </p:cNvPr>
          <p:cNvSpPr txBox="1"/>
          <p:nvPr/>
        </p:nvSpPr>
        <p:spPr>
          <a:xfrm>
            <a:off x="1371600" y="15965"/>
            <a:ext cx="7010400" cy="523220"/>
          </a:xfrm>
          <a:prstGeom prst="rect">
            <a:avLst/>
          </a:prstGeom>
          <a:noFill/>
        </p:spPr>
        <p:txBody>
          <a:bodyPr wrap="square">
            <a:spAutoFit/>
          </a:bodyPr>
          <a:lstStyle/>
          <a:p>
            <a:r>
              <a:rPr lang="en-US" altLang="en-US" sz="2800" dirty="0"/>
              <a:t>Windows Process Importance Hierarchy</a:t>
            </a:r>
            <a:endParaRPr lang="zh-CN" altLang="en-US" sz="2800" dirty="0"/>
          </a:p>
        </p:txBody>
      </p:sp>
    </p:spTree>
    <p:extLst>
      <p:ext uri="{BB962C8B-B14F-4D97-AF65-F5344CB8AC3E}">
        <p14:creationId xmlns:p14="http://schemas.microsoft.com/office/powerpoint/2010/main" val="1222729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rocess table and process control blocks">
            <a:extLst>
              <a:ext uri="{FF2B5EF4-FFF2-40B4-BE49-F238E27FC236}">
                <a16:creationId xmlns:a16="http://schemas.microsoft.com/office/drawing/2014/main" id="{0331FADC-74B3-0B7D-94EE-63EFF2B05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28600"/>
            <a:ext cx="8134350"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C6B079-DA1D-1519-B909-84EF51C79593}"/>
              </a:ext>
            </a:extLst>
          </p:cNvPr>
          <p:cNvSpPr txBox="1"/>
          <p:nvPr/>
        </p:nvSpPr>
        <p:spPr>
          <a:xfrm>
            <a:off x="504825" y="5486400"/>
            <a:ext cx="8258175" cy="523220"/>
          </a:xfrm>
          <a:prstGeom prst="rect">
            <a:avLst/>
          </a:prstGeom>
          <a:noFill/>
        </p:spPr>
        <p:txBody>
          <a:bodyPr wrap="square">
            <a:spAutoFit/>
          </a:bodyPr>
          <a:lstStyle/>
          <a:p>
            <a:r>
              <a:rPr lang="en-US" altLang="zh-CN" sz="2800" b="1" i="0" dirty="0">
                <a:solidFill>
                  <a:srgbClr val="6C6C6C"/>
                </a:solidFill>
                <a:effectLst/>
                <a:latin typeface="Arial" panose="020B0604020202020204" pitchFamily="34" charset="0"/>
              </a:rPr>
              <a:t>The process table and process control blocks</a:t>
            </a:r>
            <a:endParaRPr lang="zh-CN" altLang="en-US" sz="2800" b="1" dirty="0"/>
          </a:p>
        </p:txBody>
      </p:sp>
    </p:spTree>
    <p:extLst>
      <p:ext uri="{BB962C8B-B14F-4D97-AF65-F5344CB8AC3E}">
        <p14:creationId xmlns:p14="http://schemas.microsoft.com/office/powerpoint/2010/main" val="813784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ive-state process state diagram">
            <a:extLst>
              <a:ext uri="{FF2B5EF4-FFF2-40B4-BE49-F238E27FC236}">
                <a16:creationId xmlns:a16="http://schemas.microsoft.com/office/drawing/2014/main" id="{0ABCB9A0-D51B-D8E4-3DED-C33C04FA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307080"/>
            <a:ext cx="5791200" cy="34747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imple three-state process state diagram">
            <a:extLst>
              <a:ext uri="{FF2B5EF4-FFF2-40B4-BE49-F238E27FC236}">
                <a16:creationId xmlns:a16="http://schemas.microsoft.com/office/drawing/2014/main" id="{E31172B6-56BD-FF9B-AB67-FE931896C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618"/>
            <a:ext cx="5334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11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uing diagram for scheduling">
            <a:extLst>
              <a:ext uri="{FF2B5EF4-FFF2-40B4-BE49-F238E27FC236}">
                <a16:creationId xmlns:a16="http://schemas.microsoft.com/office/drawing/2014/main" id="{62AB63E0-A02F-464D-3B2F-0C15FFAF7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58" y="838200"/>
            <a:ext cx="7795683"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533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740568" y="143621"/>
            <a:ext cx="7997825" cy="576263"/>
          </a:xfrm>
        </p:spPr>
        <p:txBody>
          <a:bodyPr/>
          <a:lstStyle/>
          <a:p>
            <a:r>
              <a:rPr lang="en-US" altLang="en-US" sz="2800" dirty="0"/>
              <a:t>Multi-process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1974574"/>
          </a:xfrm>
        </p:spPr>
        <p:txBody>
          <a:bodyPr>
            <a:normAutofit/>
          </a:bodyPr>
          <a:lstStyle/>
          <a:p>
            <a:r>
              <a:rPr lang="en-US" altLang="en-US" dirty="0"/>
              <a:t>Many web browsers ran as single process (some still do)</a:t>
            </a:r>
          </a:p>
          <a:p>
            <a:pPr lvl="1"/>
            <a:r>
              <a:rPr lang="en-US" altLang="en-US" dirty="0"/>
              <a:t>If one web site causes trouble, --------------- ?</a:t>
            </a:r>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436292"/>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7230587-01CC-E618-08C4-6FB3FB94A678}"/>
              </a:ext>
            </a:extLst>
          </p:cNvPr>
          <p:cNvSpPr txBox="1"/>
          <p:nvPr/>
        </p:nvSpPr>
        <p:spPr>
          <a:xfrm>
            <a:off x="785956" y="5410200"/>
            <a:ext cx="7215043" cy="369332"/>
          </a:xfrm>
          <a:prstGeom prst="rect">
            <a:avLst/>
          </a:prstGeom>
          <a:noFill/>
        </p:spPr>
        <p:txBody>
          <a:bodyPr wrap="square">
            <a:spAutoFit/>
          </a:bodyPr>
          <a:lstStyle/>
          <a:p>
            <a:r>
              <a:rPr lang="en-US" altLang="zh-CN" dirty="0">
                <a:hlinkClick r:id="rId4"/>
              </a:rPr>
              <a:t>What browser? My browser? Is my browser out of date?</a:t>
            </a:r>
            <a:endParaRPr lang="zh-CN" altLang="en-US" dirty="0"/>
          </a:p>
        </p:txBody>
      </p:sp>
      <p:sp>
        <p:nvSpPr>
          <p:cNvPr id="5" name="TextBox 4">
            <a:extLst>
              <a:ext uri="{FF2B5EF4-FFF2-40B4-BE49-F238E27FC236}">
                <a16:creationId xmlns:a16="http://schemas.microsoft.com/office/drawing/2014/main" id="{34216F0E-6E87-17F2-F949-E2BEC4A5A45C}"/>
              </a:ext>
            </a:extLst>
          </p:cNvPr>
          <p:cNvSpPr txBox="1"/>
          <p:nvPr/>
        </p:nvSpPr>
        <p:spPr>
          <a:xfrm>
            <a:off x="3657600" y="6019800"/>
            <a:ext cx="4599708" cy="369332"/>
          </a:xfrm>
          <a:prstGeom prst="rect">
            <a:avLst/>
          </a:prstGeom>
          <a:noFill/>
        </p:spPr>
        <p:txBody>
          <a:bodyPr wrap="square">
            <a:spAutoFit/>
          </a:bodyPr>
          <a:lstStyle/>
          <a:p>
            <a:r>
              <a:rPr lang="en-US" altLang="zh-CN" dirty="0"/>
              <a:t>https://www.whatismybrowser.com/</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990600" y="228600"/>
            <a:ext cx="7997825" cy="576263"/>
          </a:xfrm>
        </p:spPr>
        <p:txBody>
          <a:bodyPr/>
          <a:lstStyle/>
          <a:p>
            <a:r>
              <a:rPr lang="en-US" altLang="en-US" sz="2800" dirty="0"/>
              <a:t>Multi-process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4717774"/>
          </a:xfrm>
        </p:spPr>
        <p:txBody>
          <a:bodyPr>
            <a:normAutofit/>
          </a:bodyPr>
          <a:lstStyle/>
          <a:p>
            <a:r>
              <a:rPr lang="en-US" altLang="en-US" sz="2300" dirty="0"/>
              <a:t>Google Chrome Browser is </a:t>
            </a:r>
            <a:r>
              <a:rPr lang="en-US" altLang="en-US" sz="2300" dirty="0" err="1"/>
              <a:t>multiprocess</a:t>
            </a:r>
            <a:r>
              <a:rPr lang="en-US" altLang="en-US" sz="2300" dirty="0"/>
              <a:t> with 3 different types of processes: </a:t>
            </a:r>
          </a:p>
          <a:p>
            <a:pPr lvl="1"/>
            <a:r>
              <a:rPr lang="en-US" altLang="en-US" sz="2300" b="1" dirty="0">
                <a:solidFill>
                  <a:srgbClr val="006699"/>
                </a:solidFill>
                <a:latin typeface="+mj-lt"/>
              </a:rPr>
              <a:t>Browser</a:t>
            </a:r>
            <a:r>
              <a:rPr lang="en-US" altLang="en-US" sz="2300" dirty="0"/>
              <a:t> process manages user interface, disk and network I/O</a:t>
            </a:r>
          </a:p>
          <a:p>
            <a:pPr lvl="1"/>
            <a:r>
              <a:rPr lang="en-US" altLang="en-US" sz="2300" b="1" dirty="0">
                <a:solidFill>
                  <a:srgbClr val="006699"/>
                </a:solidFill>
                <a:latin typeface="+mj-lt"/>
              </a:rPr>
              <a:t>Renderer</a:t>
            </a:r>
            <a:r>
              <a:rPr lang="en-US" altLang="en-US" sz="2300" dirty="0"/>
              <a:t> process renders web pages, deals with HTML, </a:t>
            </a:r>
            <a:r>
              <a:rPr lang="en-US" altLang="en-US" sz="2300" dirty="0" err="1"/>
              <a:t>Javascript</a:t>
            </a:r>
            <a:r>
              <a:rPr lang="en-US" altLang="en-US" sz="2300" dirty="0"/>
              <a:t>. A new renderer created for each website opened</a:t>
            </a:r>
          </a:p>
          <a:p>
            <a:pPr lvl="2"/>
            <a:r>
              <a:rPr lang="en-US" altLang="en-US" sz="2300" dirty="0"/>
              <a:t>Runs in </a:t>
            </a:r>
            <a:r>
              <a:rPr lang="en-US" altLang="en-US" sz="2300" b="1" dirty="0">
                <a:solidFill>
                  <a:srgbClr val="006699"/>
                </a:solidFill>
                <a:latin typeface="+mj-lt"/>
              </a:rPr>
              <a:t>sandbox</a:t>
            </a:r>
            <a:r>
              <a:rPr lang="en-US" altLang="en-US" sz="2300" dirty="0"/>
              <a:t> restricting disk and network I/O, minimizing effect of security exploits</a:t>
            </a:r>
          </a:p>
          <a:p>
            <a:pPr lvl="1"/>
            <a:r>
              <a:rPr lang="en-US" altLang="en-US" sz="2300" b="1" dirty="0">
                <a:solidFill>
                  <a:srgbClr val="006699"/>
                </a:solidFill>
                <a:latin typeface="+mj-lt"/>
              </a:rPr>
              <a:t>Plug-in</a:t>
            </a:r>
            <a:r>
              <a:rPr lang="en-US" altLang="en-US" sz="2300" b="1" dirty="0">
                <a:solidFill>
                  <a:srgbClr val="3366FF"/>
                </a:solidFill>
              </a:rPr>
              <a:t> </a:t>
            </a:r>
            <a:r>
              <a:rPr lang="en-US" altLang="en-US" sz="2300" dirty="0"/>
              <a:t>process for each type of plug-in</a:t>
            </a: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562" y="5157787"/>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49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PASSIVE ENTITY &amp; ACTIVE ENTITY</a:t>
            </a:r>
          </a:p>
        </p:txBody>
      </p:sp>
      <p:sp>
        <p:nvSpPr>
          <p:cNvPr id="3" name="Content Placeholder 2"/>
          <p:cNvSpPr>
            <a:spLocks noGrp="1"/>
          </p:cNvSpPr>
          <p:nvPr>
            <p:ph idx="1"/>
          </p:nvPr>
        </p:nvSpPr>
        <p:spPr/>
        <p:txBody>
          <a:bodyPr/>
          <a:lstStyle/>
          <a:p>
            <a:pPr algn="just"/>
            <a:r>
              <a:rPr lang="en-US" dirty="0"/>
              <a:t>File containing list of </a:t>
            </a:r>
            <a:r>
              <a:rPr lang="en-US" dirty="0">
                <a:solidFill>
                  <a:srgbClr val="FF0000"/>
                </a:solidFill>
              </a:rPr>
              <a:t>instructions stored on disk</a:t>
            </a:r>
            <a:r>
              <a:rPr lang="en-US" dirty="0"/>
              <a:t> (often called executable file) </a:t>
            </a:r>
            <a:r>
              <a:rPr lang="en-US" dirty="0">
                <a:highlight>
                  <a:srgbClr val="FFFF00"/>
                </a:highlight>
              </a:rPr>
              <a:t>called passive entity.</a:t>
            </a:r>
          </a:p>
          <a:p>
            <a:pPr algn="just"/>
            <a:r>
              <a:rPr lang="en-US" dirty="0"/>
              <a:t>A </a:t>
            </a:r>
            <a:r>
              <a:rPr lang="en-US" dirty="0">
                <a:solidFill>
                  <a:srgbClr val="FF0000"/>
                </a:solidFill>
              </a:rPr>
              <a:t>process</a:t>
            </a:r>
            <a:r>
              <a:rPr lang="en-US" dirty="0"/>
              <a:t> is an </a:t>
            </a:r>
            <a:r>
              <a:rPr lang="en-US" dirty="0">
                <a:solidFill>
                  <a:srgbClr val="FF0000"/>
                </a:solidFill>
              </a:rPr>
              <a:t>active entity</a:t>
            </a:r>
            <a:r>
              <a:rPr lang="en-US" dirty="0"/>
              <a:t>, </a:t>
            </a:r>
            <a:r>
              <a:rPr lang="en-US" dirty="0">
                <a:highlight>
                  <a:srgbClr val="FFFF00"/>
                </a:highlight>
              </a:rPr>
              <a:t>with a program counter specifying the next instruction to execute and a set of resources.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EE986-B3A5-39B5-4347-0F92A4C3E3C4}"/>
              </a:ext>
            </a:extLst>
          </p:cNvPr>
          <p:cNvSpPr>
            <a:spLocks noGrp="1"/>
          </p:cNvSpPr>
          <p:nvPr>
            <p:ph idx="1"/>
          </p:nvPr>
        </p:nvSpPr>
        <p:spPr/>
        <p:txBody>
          <a:bodyPr/>
          <a:lstStyle/>
          <a:p>
            <a:endParaRPr lang="zh-CN" altLang="en-US"/>
          </a:p>
        </p:txBody>
      </p:sp>
      <p:pic>
        <p:nvPicPr>
          <p:cNvPr id="9" name="Picture 8">
            <a:extLst>
              <a:ext uri="{FF2B5EF4-FFF2-40B4-BE49-F238E27FC236}">
                <a16:creationId xmlns:a16="http://schemas.microsoft.com/office/drawing/2014/main" id="{A6B80036-FA4B-D016-7146-78BD3603FD52}"/>
              </a:ext>
            </a:extLst>
          </p:cNvPr>
          <p:cNvPicPr>
            <a:picLocks noChangeAspect="1"/>
          </p:cNvPicPr>
          <p:nvPr/>
        </p:nvPicPr>
        <p:blipFill>
          <a:blip r:embed="rId2"/>
          <a:srcRect t="6001" b="5999"/>
          <a:stretch/>
        </p:blipFill>
        <p:spPr>
          <a:xfrm>
            <a:off x="0" y="914400"/>
            <a:ext cx="9144000" cy="5029200"/>
          </a:xfrm>
          <a:prstGeom prst="rect">
            <a:avLst/>
          </a:prstGeom>
        </p:spPr>
      </p:pic>
    </p:spTree>
    <p:extLst>
      <p:ext uri="{BB962C8B-B14F-4D97-AF65-F5344CB8AC3E}">
        <p14:creationId xmlns:p14="http://schemas.microsoft.com/office/powerpoint/2010/main" val="1060287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EE986-B3A5-39B5-4347-0F92A4C3E3C4}"/>
              </a:ext>
            </a:extLst>
          </p:cNvPr>
          <p:cNvSpPr>
            <a:spLocks noGrp="1"/>
          </p:cNvSpPr>
          <p:nvPr>
            <p:ph idx="1"/>
          </p:nvPr>
        </p:nvSpPr>
        <p:spPr/>
        <p:txBody>
          <a:bodyPr/>
          <a:lstStyle/>
          <a:p>
            <a:endParaRPr lang="zh-CN" altLang="en-US"/>
          </a:p>
        </p:txBody>
      </p:sp>
      <p:pic>
        <p:nvPicPr>
          <p:cNvPr id="7" name="Picture 6">
            <a:extLst>
              <a:ext uri="{FF2B5EF4-FFF2-40B4-BE49-F238E27FC236}">
                <a16:creationId xmlns:a16="http://schemas.microsoft.com/office/drawing/2014/main" id="{AF5FDE6C-2F40-4EF7-4360-07FCC4E3D474}"/>
              </a:ext>
            </a:extLst>
          </p:cNvPr>
          <p:cNvPicPr>
            <a:picLocks noChangeAspect="1"/>
          </p:cNvPicPr>
          <p:nvPr/>
        </p:nvPicPr>
        <p:blipFill>
          <a:blip r:embed="rId2"/>
          <a:stretch>
            <a:fillRect/>
          </a:stretch>
        </p:blipFill>
        <p:spPr>
          <a:xfrm>
            <a:off x="0" y="231137"/>
            <a:ext cx="9144000" cy="6395725"/>
          </a:xfrm>
          <a:prstGeom prst="rect">
            <a:avLst/>
          </a:prstGeom>
        </p:spPr>
      </p:pic>
    </p:spTree>
    <p:extLst>
      <p:ext uri="{BB962C8B-B14F-4D97-AF65-F5344CB8AC3E}">
        <p14:creationId xmlns:p14="http://schemas.microsoft.com/office/powerpoint/2010/main" val="2495223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a:solidFill>
                  <a:schemeClr val="accent4"/>
                </a:solidFill>
              </a:rPr>
              <a:t>THREE MAJOR ACTIVITIES OF AN OPERATING SYSTEM IN REGARD TO MEMORY MANAGEMENT</a:t>
            </a:r>
          </a:p>
        </p:txBody>
      </p:sp>
      <p:sp>
        <p:nvSpPr>
          <p:cNvPr id="3" name="Content Placeholder 2"/>
          <p:cNvSpPr>
            <a:spLocks noGrp="1"/>
          </p:cNvSpPr>
          <p:nvPr>
            <p:ph idx="1"/>
          </p:nvPr>
        </p:nvSpPr>
        <p:spPr>
          <a:xfrm>
            <a:off x="152400" y="2590800"/>
            <a:ext cx="8229600" cy="3733800"/>
          </a:xfrm>
        </p:spPr>
        <p:txBody>
          <a:bodyPr>
            <a:normAutofit/>
          </a:bodyPr>
          <a:lstStyle/>
          <a:p>
            <a:pPr marL="514350" indent="-514350">
              <a:buAutoNum type="arabicPeriod"/>
            </a:pPr>
            <a:r>
              <a:rPr lang="en-US" dirty="0"/>
              <a:t>Keep track of which part of memory are currently being used and by whom.</a:t>
            </a:r>
          </a:p>
          <a:p>
            <a:pPr marL="514350" indent="-514350">
              <a:buAutoNum type="arabicPeriod"/>
            </a:pPr>
            <a:r>
              <a:rPr lang="en-US" dirty="0"/>
              <a:t>Decides which processes are to be loaded into memory when memory space becomes available.</a:t>
            </a:r>
          </a:p>
          <a:p>
            <a:pPr marL="514350" indent="-514350">
              <a:buAutoNum type="arabicPeriod"/>
            </a:pPr>
            <a:r>
              <a:rPr lang="en-US" dirty="0"/>
              <a:t>Allocate and de-allocate memory space as needed.</a:t>
            </a:r>
          </a:p>
        </p:txBody>
      </p:sp>
      <p:sp>
        <p:nvSpPr>
          <p:cNvPr id="5" name="TextBox 4">
            <a:extLst>
              <a:ext uri="{FF2B5EF4-FFF2-40B4-BE49-F238E27FC236}">
                <a16:creationId xmlns:a16="http://schemas.microsoft.com/office/drawing/2014/main" id="{F97ED2B5-B9BC-946F-776F-761F41D091B2}"/>
              </a:ext>
            </a:extLst>
          </p:cNvPr>
          <p:cNvSpPr txBox="1"/>
          <p:nvPr/>
        </p:nvSpPr>
        <p:spPr>
          <a:xfrm>
            <a:off x="304800" y="1681053"/>
            <a:ext cx="8534400" cy="830997"/>
          </a:xfrm>
          <a:prstGeom prst="rect">
            <a:avLst/>
          </a:prstGeom>
          <a:noFill/>
        </p:spPr>
        <p:txBody>
          <a:bodyPr wrap="square">
            <a:spAutoFit/>
          </a:bodyPr>
          <a:lstStyle/>
          <a:p>
            <a:pPr>
              <a:buNone/>
            </a:pPr>
            <a:r>
              <a:rPr lang="en-US" altLang="zh-CN" sz="2400" b="1" dirty="0">
                <a:highlight>
                  <a:srgbClr val="FFFF00"/>
                </a:highlight>
              </a:rPr>
              <a:t>Operating System has following three major activities in regard to memory management.</a:t>
            </a:r>
          </a:p>
        </p:txBody>
      </p:sp>
    </p:spTree>
    <p:extLst>
      <p:ext uri="{BB962C8B-B14F-4D97-AF65-F5344CB8AC3E}">
        <p14:creationId xmlns:p14="http://schemas.microsoft.com/office/powerpoint/2010/main" val="1107870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a:solidFill>
                  <a:srgbClr val="7030A0"/>
                </a:solidFill>
              </a:rPr>
              <a:t>THREE MAJOR ACTIVITIES OF AN OPERATING SYSTEM IN REGARD TO SECONDARY STORAGE MANAGEMENT</a:t>
            </a:r>
          </a:p>
        </p:txBody>
      </p:sp>
      <p:sp>
        <p:nvSpPr>
          <p:cNvPr id="3" name="Content Placeholder 2"/>
          <p:cNvSpPr>
            <a:spLocks noGrp="1"/>
          </p:cNvSpPr>
          <p:nvPr>
            <p:ph idx="1"/>
          </p:nvPr>
        </p:nvSpPr>
        <p:spPr/>
        <p:txBody>
          <a:bodyPr/>
          <a:lstStyle/>
          <a:p>
            <a:pPr>
              <a:buNone/>
            </a:pPr>
            <a:r>
              <a:rPr lang="en-US" dirty="0"/>
              <a:t>Operating System has following three major activities in regard to secondary storage management</a:t>
            </a:r>
          </a:p>
          <a:p>
            <a:r>
              <a:rPr lang="en-US" dirty="0"/>
              <a:t>Free space management</a:t>
            </a:r>
          </a:p>
          <a:p>
            <a:r>
              <a:rPr lang="en-US" dirty="0"/>
              <a:t>Storage management</a:t>
            </a:r>
          </a:p>
          <a:p>
            <a:r>
              <a:rPr lang="en-US" dirty="0"/>
              <a:t>Disk Scheduling</a:t>
            </a:r>
          </a:p>
        </p:txBody>
      </p:sp>
    </p:spTree>
    <p:extLst>
      <p:ext uri="{BB962C8B-B14F-4D97-AF65-F5344CB8AC3E}">
        <p14:creationId xmlns:p14="http://schemas.microsoft.com/office/powerpoint/2010/main" val="695134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SCHEDULING QUEUES</a:t>
            </a:r>
          </a:p>
        </p:txBody>
      </p:sp>
      <p:sp>
        <p:nvSpPr>
          <p:cNvPr id="3" name="Content Placeholder 2"/>
          <p:cNvSpPr>
            <a:spLocks noGrp="1"/>
          </p:cNvSpPr>
          <p:nvPr>
            <p:ph idx="1"/>
          </p:nvPr>
        </p:nvSpPr>
        <p:spPr/>
        <p:txBody>
          <a:bodyPr>
            <a:normAutofit fontScale="77500" lnSpcReduction="20000"/>
          </a:bodyPr>
          <a:lstStyle/>
          <a:p>
            <a:pPr>
              <a:buNone/>
            </a:pPr>
            <a:r>
              <a:rPr lang="en-US" dirty="0"/>
              <a:t>As processes enter the system, they are put into a job queue, which consists of all processes in the system.</a:t>
            </a:r>
          </a:p>
          <a:p>
            <a:r>
              <a:rPr lang="en-US" b="1" dirty="0"/>
              <a:t>Ready Queue</a:t>
            </a:r>
          </a:p>
          <a:p>
            <a:pPr>
              <a:buNone/>
            </a:pPr>
            <a:r>
              <a:rPr lang="en-US" dirty="0"/>
              <a:t>	The processes that are residing in main memory and are ready and waiting to execute are kept on a list called the ready queue.</a:t>
            </a:r>
          </a:p>
          <a:p>
            <a:r>
              <a:rPr lang="en-US" b="1" dirty="0"/>
              <a:t>Device Queue</a:t>
            </a:r>
          </a:p>
          <a:p>
            <a:pPr>
              <a:buNone/>
            </a:pPr>
            <a:r>
              <a:rPr lang="en-US" dirty="0"/>
              <a:t>	Suppose the process makes an I/O request to a shared device , such as  printer. Since there are many processes in the system, the printer may be busy with the input/output request of some other process. The process may have to wait for the printer. This list of processes waiting for a particular  I/O device is called device queue. </a:t>
            </a:r>
          </a:p>
        </p:txBody>
      </p:sp>
    </p:spTree>
    <p:extLst>
      <p:ext uri="{BB962C8B-B14F-4D97-AF65-F5344CB8AC3E}">
        <p14:creationId xmlns:p14="http://schemas.microsoft.com/office/powerpoint/2010/main" val="12087912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a:solidFill>
                  <a:srgbClr val="7030A0"/>
                </a:solidFill>
              </a:rPr>
              <a:t>WHICH EVENTS COULD OCCUR WHEN A PROCESS IS ALLOCATED THE CPU AND IS EXECUTING</a:t>
            </a:r>
          </a:p>
        </p:txBody>
      </p:sp>
      <p:sp>
        <p:nvSpPr>
          <p:cNvPr id="5" name="TextBox 4">
            <a:extLst>
              <a:ext uri="{FF2B5EF4-FFF2-40B4-BE49-F238E27FC236}">
                <a16:creationId xmlns:a16="http://schemas.microsoft.com/office/drawing/2014/main" id="{F88AC312-D79F-0158-8EE6-F7700D682CDA}"/>
              </a:ext>
            </a:extLst>
          </p:cNvPr>
          <p:cNvSpPr txBox="1"/>
          <p:nvPr/>
        </p:nvSpPr>
        <p:spPr>
          <a:xfrm>
            <a:off x="304800" y="1600200"/>
            <a:ext cx="8229600" cy="461665"/>
          </a:xfrm>
          <a:prstGeom prst="rect">
            <a:avLst/>
          </a:prstGeom>
          <a:noFill/>
        </p:spPr>
        <p:txBody>
          <a:bodyPr wrap="square">
            <a:spAutoFit/>
          </a:bodyPr>
          <a:lstStyle/>
          <a:p>
            <a:r>
              <a:rPr lang="en-US" altLang="zh-CN" sz="2400" b="1" dirty="0"/>
              <a:t>When a process is executing , then following events can occurs.</a:t>
            </a:r>
            <a:endParaRPr lang="zh-CN" altLang="en-US" sz="2400" b="1" dirty="0"/>
          </a:p>
        </p:txBody>
      </p:sp>
    </p:spTree>
    <p:extLst>
      <p:ext uri="{BB962C8B-B14F-4D97-AF65-F5344CB8AC3E}">
        <p14:creationId xmlns:p14="http://schemas.microsoft.com/office/powerpoint/2010/main" val="2182521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a:solidFill>
                  <a:srgbClr val="7030A0"/>
                </a:solidFill>
              </a:rPr>
              <a:t>WHICH EVENTS COULD OCCUR WHEN A PROCESS IS ALLOCATED THE CPU AND IS EXECUTING</a:t>
            </a:r>
          </a:p>
        </p:txBody>
      </p:sp>
      <p:sp>
        <p:nvSpPr>
          <p:cNvPr id="3" name="Content Placeholder 2"/>
          <p:cNvSpPr>
            <a:spLocks noGrp="1"/>
          </p:cNvSpPr>
          <p:nvPr>
            <p:ph idx="1"/>
          </p:nvPr>
        </p:nvSpPr>
        <p:spPr>
          <a:xfrm>
            <a:off x="228600" y="2209800"/>
            <a:ext cx="8229600" cy="4525963"/>
          </a:xfrm>
        </p:spPr>
        <p:txBody>
          <a:bodyPr>
            <a:normAutofit/>
          </a:bodyPr>
          <a:lstStyle/>
          <a:p>
            <a:pPr marL="514350" indent="-514350">
              <a:buAutoNum type="arabicPeriod"/>
            </a:pPr>
            <a:r>
              <a:rPr lang="en-US" dirty="0"/>
              <a:t>The process could issue an I/O request and then be placed in an I/O queue.</a:t>
            </a:r>
          </a:p>
          <a:p>
            <a:pPr marL="514350" indent="-514350">
              <a:buAutoNum type="arabicPeriod"/>
            </a:pPr>
            <a:r>
              <a:rPr lang="en-US" dirty="0"/>
              <a:t>The process could create a new sub-process and wait for the sub-process’s termination.</a:t>
            </a:r>
          </a:p>
          <a:p>
            <a:pPr marL="514350" indent="-514350">
              <a:buAutoNum type="arabicPeriod"/>
            </a:pPr>
            <a:r>
              <a:rPr lang="en-US" dirty="0"/>
              <a:t>The process could be removed by force from the CPU, as a result of an interrupt, and be put back in the ready queue.   </a:t>
            </a:r>
          </a:p>
        </p:txBody>
      </p:sp>
      <p:sp>
        <p:nvSpPr>
          <p:cNvPr id="4" name="TextBox 3">
            <a:extLst>
              <a:ext uri="{FF2B5EF4-FFF2-40B4-BE49-F238E27FC236}">
                <a16:creationId xmlns:a16="http://schemas.microsoft.com/office/drawing/2014/main" id="{CDDD109B-060A-2AE5-D366-3AEBAE197FA3}"/>
              </a:ext>
            </a:extLst>
          </p:cNvPr>
          <p:cNvSpPr txBox="1"/>
          <p:nvPr/>
        </p:nvSpPr>
        <p:spPr>
          <a:xfrm>
            <a:off x="304800" y="1600200"/>
            <a:ext cx="8229600" cy="461665"/>
          </a:xfrm>
          <a:prstGeom prst="rect">
            <a:avLst/>
          </a:prstGeom>
          <a:noFill/>
        </p:spPr>
        <p:txBody>
          <a:bodyPr wrap="square">
            <a:spAutoFit/>
          </a:bodyPr>
          <a:lstStyle/>
          <a:p>
            <a:r>
              <a:rPr lang="en-US" altLang="zh-CN" sz="2400" b="1" dirty="0"/>
              <a:t>When a process is executing , then following events can occurs.</a:t>
            </a:r>
            <a:endParaRPr lang="zh-CN" altLang="en-US" sz="2400" b="1" dirty="0"/>
          </a:p>
        </p:txBody>
      </p:sp>
    </p:spTree>
    <p:extLst>
      <p:ext uri="{BB962C8B-B14F-4D97-AF65-F5344CB8AC3E}">
        <p14:creationId xmlns:p14="http://schemas.microsoft.com/office/powerpoint/2010/main" val="4021730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SCHEDULERS</a:t>
            </a:r>
          </a:p>
        </p:txBody>
      </p:sp>
      <p:sp>
        <p:nvSpPr>
          <p:cNvPr id="3" name="Content Placeholder 2"/>
          <p:cNvSpPr>
            <a:spLocks noGrp="1"/>
          </p:cNvSpPr>
          <p:nvPr>
            <p:ph idx="1"/>
          </p:nvPr>
        </p:nvSpPr>
        <p:spPr/>
        <p:txBody>
          <a:bodyPr>
            <a:normAutofit fontScale="70000" lnSpcReduction="20000"/>
          </a:bodyPr>
          <a:lstStyle/>
          <a:p>
            <a:pPr>
              <a:buNone/>
            </a:pPr>
            <a:r>
              <a:rPr lang="en-US" dirty="0"/>
              <a:t>There are three types of schedulers in Operating System</a:t>
            </a:r>
          </a:p>
          <a:p>
            <a:r>
              <a:rPr lang="en-US" dirty="0"/>
              <a:t>Long Term Scheduler (or job scheduler)</a:t>
            </a:r>
          </a:p>
          <a:p>
            <a:pPr>
              <a:buNone/>
            </a:pPr>
            <a:r>
              <a:rPr lang="en-US" dirty="0"/>
              <a:t>	selects which processes should be brought into the ready queue. New state to ready state.</a:t>
            </a:r>
          </a:p>
          <a:p>
            <a:pPr>
              <a:buNone/>
            </a:pPr>
            <a:endParaRPr lang="en-US" dirty="0"/>
          </a:p>
          <a:p>
            <a:r>
              <a:rPr lang="en-US" dirty="0"/>
              <a:t>Short Term Scheduler (or CPU Scheduler)</a:t>
            </a:r>
          </a:p>
          <a:p>
            <a:pPr>
              <a:buNone/>
            </a:pPr>
            <a:r>
              <a:rPr lang="en-US" dirty="0"/>
              <a:t>	selects which process should be executed next and allocates CPU. Ready state to running state.</a:t>
            </a:r>
          </a:p>
          <a:p>
            <a:endParaRPr lang="en-US" dirty="0"/>
          </a:p>
          <a:p>
            <a:r>
              <a:rPr lang="en-US" dirty="0"/>
              <a:t>Medium Term Scheduler (or swapper)</a:t>
            </a:r>
          </a:p>
          <a:p>
            <a:pPr>
              <a:buNone/>
            </a:pPr>
            <a:r>
              <a:rPr lang="en-US" dirty="0"/>
              <a:t>	responsible for suspending and resuming the processes. Main memory to Secondary memory.</a:t>
            </a:r>
          </a:p>
          <a:p>
            <a:pPr>
              <a:buNone/>
            </a:pPr>
            <a:r>
              <a:rPr lang="en-US" dirty="0"/>
              <a:t>	</a:t>
            </a:r>
          </a:p>
        </p:txBody>
      </p:sp>
    </p:spTree>
    <p:extLst>
      <p:ext uri="{BB962C8B-B14F-4D97-AF65-F5344CB8AC3E}">
        <p14:creationId xmlns:p14="http://schemas.microsoft.com/office/powerpoint/2010/main" val="3912197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Diagram</a:t>
            </a:r>
          </a:p>
        </p:txBody>
      </p:sp>
      <p:pic>
        <p:nvPicPr>
          <p:cNvPr id="8" name="Content Placeholder 7" descr="22.png"/>
          <p:cNvPicPr>
            <a:picLocks noGrp="1" noChangeAspect="1"/>
          </p:cNvPicPr>
          <p:nvPr>
            <p:ph idx="1"/>
          </p:nvPr>
        </p:nvPicPr>
        <p:blipFill>
          <a:blip r:embed="rId2"/>
          <a:srcRect b="49398"/>
          <a:stretch/>
        </p:blipFill>
        <p:spPr>
          <a:xfrm>
            <a:off x="457200" y="1752600"/>
            <a:ext cx="8305799" cy="3200400"/>
          </a:xfrm>
        </p:spPr>
      </p:pic>
    </p:spTree>
    <p:extLst>
      <p:ext uri="{BB962C8B-B14F-4D97-AF65-F5344CB8AC3E}">
        <p14:creationId xmlns:p14="http://schemas.microsoft.com/office/powerpoint/2010/main" val="1035689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of Multiprogramming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highlight>
                  <a:srgbClr val="FFFF00"/>
                </a:highlight>
              </a:rPr>
              <a:t>The no. of processes present in the main memory at any point of time is called degree of multiprogramming.</a:t>
            </a:r>
          </a:p>
          <a:p>
            <a:pPr algn="just"/>
            <a:r>
              <a:rPr lang="en-US" dirty="0"/>
              <a:t>Long Term Scheduler controls the degree of multiprogramming.</a:t>
            </a:r>
          </a:p>
          <a:p>
            <a:pPr algn="just"/>
            <a:r>
              <a:rPr lang="en-US" dirty="0"/>
              <a:t>LTS should select the good combination of CPU bound and I/O bound Process in order to get good throughput.</a:t>
            </a:r>
          </a:p>
          <a:p>
            <a:pPr algn="just"/>
            <a:r>
              <a:rPr lang="en-US" dirty="0">
                <a:solidFill>
                  <a:srgbClr val="FF0000"/>
                </a:solidFill>
              </a:rPr>
              <a:t>If more CPU bound Process then CPU utilization more and throughput low. </a:t>
            </a:r>
            <a:r>
              <a:rPr lang="en-US" u="sng" dirty="0">
                <a:solidFill>
                  <a:srgbClr val="FF0000"/>
                </a:solidFill>
              </a:rPr>
              <a:t>Does everyone understand this concept??</a:t>
            </a:r>
          </a:p>
          <a:p>
            <a:pPr algn="just">
              <a:buNone/>
            </a:pPr>
            <a:endParaRPr lang="en-US" dirty="0"/>
          </a:p>
        </p:txBody>
      </p:sp>
    </p:spTree>
    <p:extLst>
      <p:ext uri="{BB962C8B-B14F-4D97-AF65-F5344CB8AC3E}">
        <p14:creationId xmlns:p14="http://schemas.microsoft.com/office/powerpoint/2010/main" val="288400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spc="-9" dirty="0"/>
              <a:t>Processes</a:t>
            </a:r>
          </a:p>
        </p:txBody>
      </p:sp>
      <p:sp>
        <p:nvSpPr>
          <p:cNvPr id="4" name="object 4"/>
          <p:cNvSpPr txBox="1">
            <a:spLocks noGrp="1"/>
          </p:cNvSpPr>
          <p:nvPr>
            <p:ph type="sldNum" sz="quarter" idx="7"/>
          </p:nvPr>
        </p:nvSpPr>
        <p:spPr>
          <a:xfrm>
            <a:off x="8448040" y="5961209"/>
            <a:ext cx="1117600" cy="1334770"/>
          </a:xfrm>
          <a:prstGeom prst="rect">
            <a:avLst/>
          </a:prstGeom>
        </p:spPr>
        <p:txBody>
          <a:bodyPr vert="horz" wrap="square" lIns="0" tIns="0" rIns="0" bIns="0" rtlCol="0">
            <a:spAutoFit/>
          </a:bodyPr>
          <a:lstStyle>
            <a:defPPr>
              <a:defRPr kern="0"/>
            </a:defPPr>
            <a:lvl1pPr>
              <a:defRPr sz="6600" b="1" i="0">
                <a:solidFill>
                  <a:schemeClr val="tx1"/>
                </a:solidFill>
                <a:latin typeface="Times New Roman"/>
                <a:cs typeface="Times New Roman"/>
              </a:defRPr>
            </a:lvl1pPr>
          </a:lstStyle>
          <a:p>
            <a:pPr marL="571530">
              <a:lnSpc>
                <a:spcPts val="6442"/>
              </a:lnSpc>
            </a:pPr>
            <a:fld id="{81D60167-4931-47E6-BA6A-407CBD079E47}" type="slidenum">
              <a:rPr lang="en-US" altLang="zh-CN" spc="-50" smtClean="0"/>
              <a:pPr marL="647700">
                <a:lnSpc>
                  <a:spcPts val="7300"/>
                </a:lnSpc>
              </a:pPr>
              <a:t>8</a:t>
            </a:fld>
            <a:endParaRPr spc="-44" dirty="0"/>
          </a:p>
        </p:txBody>
      </p:sp>
      <p:sp>
        <p:nvSpPr>
          <p:cNvPr id="3" name="object 3"/>
          <p:cNvSpPr txBox="1"/>
          <p:nvPr/>
        </p:nvSpPr>
        <p:spPr>
          <a:xfrm>
            <a:off x="1010770" y="1477832"/>
            <a:ext cx="5982821" cy="4161637"/>
          </a:xfrm>
          <a:prstGeom prst="rect">
            <a:avLst/>
          </a:prstGeom>
        </p:spPr>
        <p:txBody>
          <a:bodyPr vert="horz" wrap="square" lIns="0" tIns="146797" rIns="0" bIns="0" rtlCol="0">
            <a:spAutoFit/>
          </a:bodyPr>
          <a:lstStyle/>
          <a:p>
            <a:pPr marL="11206">
              <a:spcBef>
                <a:spcPts val="1156"/>
              </a:spcBef>
            </a:pPr>
            <a:r>
              <a:rPr sz="2471" b="1" i="1" dirty="0">
                <a:solidFill>
                  <a:srgbClr val="AB1700"/>
                </a:solidFill>
                <a:latin typeface="Times New Roman"/>
                <a:cs typeface="Times New Roman"/>
              </a:rPr>
              <a:t>A</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process</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is</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a</a:t>
            </a:r>
            <a:r>
              <a:rPr sz="2471" b="1" i="1" spc="-9" dirty="0">
                <a:solidFill>
                  <a:srgbClr val="AB1700"/>
                </a:solidFill>
                <a:latin typeface="Times New Roman"/>
                <a:cs typeface="Times New Roman"/>
              </a:rPr>
              <a:t> </a:t>
            </a:r>
            <a:r>
              <a:rPr sz="2471" b="1" i="1" dirty="0">
                <a:solidFill>
                  <a:srgbClr val="AB1700"/>
                </a:solidFill>
                <a:latin typeface="Times New Roman"/>
                <a:cs typeface="Times New Roman"/>
              </a:rPr>
              <a:t>program</a:t>
            </a:r>
            <a:r>
              <a:rPr sz="2471" b="1" i="1" spc="-9" dirty="0">
                <a:solidFill>
                  <a:srgbClr val="AB1700"/>
                </a:solidFill>
                <a:latin typeface="Times New Roman"/>
                <a:cs typeface="Times New Roman"/>
              </a:rPr>
              <a:t> </a:t>
            </a:r>
            <a:r>
              <a:rPr sz="2471" b="1" i="1" dirty="0">
                <a:solidFill>
                  <a:srgbClr val="AB1700"/>
                </a:solidFill>
                <a:latin typeface="Times New Roman"/>
                <a:cs typeface="Times New Roman"/>
              </a:rPr>
              <a:t>in</a:t>
            </a:r>
            <a:r>
              <a:rPr sz="2471" b="1" i="1" spc="-13" dirty="0">
                <a:solidFill>
                  <a:srgbClr val="AB1700"/>
                </a:solidFill>
                <a:latin typeface="Times New Roman"/>
                <a:cs typeface="Times New Roman"/>
              </a:rPr>
              <a:t> </a:t>
            </a:r>
            <a:r>
              <a:rPr sz="2471" b="1" i="1" spc="-9" dirty="0">
                <a:solidFill>
                  <a:srgbClr val="AB1700"/>
                </a:solidFill>
                <a:latin typeface="Times New Roman"/>
                <a:cs typeface="Times New Roman"/>
              </a:rPr>
              <a:t>execution.</a:t>
            </a:r>
            <a:endParaRPr sz="2471" dirty="0">
              <a:latin typeface="Times New Roman"/>
              <a:cs typeface="Times New Roman"/>
            </a:endParaRPr>
          </a:p>
          <a:p>
            <a:pPr marL="414640">
              <a:lnSpc>
                <a:spcPts val="2930"/>
              </a:lnSpc>
              <a:spcBef>
                <a:spcPts val="1072"/>
              </a:spcBef>
            </a:pPr>
            <a:r>
              <a:rPr sz="2471" b="1" i="1" u="sng" spc="-9" dirty="0">
                <a:solidFill>
                  <a:srgbClr val="007842"/>
                </a:solidFill>
                <a:uFill>
                  <a:solidFill>
                    <a:srgbClr val="007842"/>
                  </a:solidFill>
                </a:uFill>
                <a:latin typeface="Times New Roman"/>
                <a:cs typeface="Times New Roman"/>
              </a:rPr>
              <a:t>Program</a:t>
            </a:r>
            <a:endParaRPr sz="2471" dirty="0">
              <a:latin typeface="Times New Roman"/>
              <a:cs typeface="Times New Roman"/>
            </a:endParaRPr>
          </a:p>
          <a:p>
            <a:pPr marL="1220946" marR="4483">
              <a:lnSpc>
                <a:spcPts val="2559"/>
              </a:lnSpc>
              <a:spcBef>
                <a:spcPts val="35"/>
              </a:spcBef>
            </a:pPr>
            <a:r>
              <a:rPr sz="2118" b="1" dirty="0">
                <a:latin typeface="Times New Roman"/>
                <a:cs typeface="Times New Roman"/>
              </a:rPr>
              <a:t>Description</a:t>
            </a:r>
            <a:r>
              <a:rPr sz="2118" b="1" spc="-31" dirty="0">
                <a:latin typeface="Times New Roman"/>
                <a:cs typeface="Times New Roman"/>
              </a:rPr>
              <a:t> </a:t>
            </a:r>
            <a:r>
              <a:rPr sz="2118" b="1" dirty="0">
                <a:latin typeface="Times New Roman"/>
                <a:cs typeface="Times New Roman"/>
              </a:rPr>
              <a:t>of</a:t>
            </a:r>
            <a:r>
              <a:rPr sz="2118" b="1" spc="-26" dirty="0">
                <a:latin typeface="Times New Roman"/>
                <a:cs typeface="Times New Roman"/>
              </a:rPr>
              <a:t> </a:t>
            </a:r>
            <a:r>
              <a:rPr sz="2118" b="1" dirty="0">
                <a:latin typeface="Times New Roman"/>
                <a:cs typeface="Times New Roman"/>
              </a:rPr>
              <a:t>how</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perform</a:t>
            </a:r>
            <a:r>
              <a:rPr sz="2118" b="1" spc="-22" dirty="0">
                <a:latin typeface="Times New Roman"/>
                <a:cs typeface="Times New Roman"/>
              </a:rPr>
              <a:t> </a:t>
            </a:r>
            <a:r>
              <a:rPr sz="2118" b="1" dirty="0">
                <a:latin typeface="Times New Roman"/>
                <a:cs typeface="Times New Roman"/>
              </a:rPr>
              <a:t>an</a:t>
            </a:r>
            <a:r>
              <a:rPr sz="2118" b="1" spc="-31" dirty="0">
                <a:latin typeface="Times New Roman"/>
                <a:cs typeface="Times New Roman"/>
              </a:rPr>
              <a:t> </a:t>
            </a:r>
            <a:r>
              <a:rPr sz="2118" b="1" spc="-9" dirty="0">
                <a:latin typeface="Times New Roman"/>
                <a:cs typeface="Times New Roman"/>
              </a:rPr>
              <a:t>activity Instructions</a:t>
            </a:r>
            <a:r>
              <a:rPr sz="2118" b="1" spc="-40" dirty="0">
                <a:latin typeface="Times New Roman"/>
                <a:cs typeface="Times New Roman"/>
              </a:rPr>
              <a:t> </a:t>
            </a:r>
            <a:r>
              <a:rPr sz="2118" b="1" dirty="0">
                <a:latin typeface="Times New Roman"/>
                <a:cs typeface="Times New Roman"/>
              </a:rPr>
              <a:t>and</a:t>
            </a:r>
            <a:r>
              <a:rPr sz="2118" b="1" spc="-40" dirty="0">
                <a:latin typeface="Times New Roman"/>
                <a:cs typeface="Times New Roman"/>
              </a:rPr>
              <a:t> </a:t>
            </a:r>
            <a:r>
              <a:rPr sz="2118" b="1" dirty="0">
                <a:latin typeface="Times New Roman"/>
                <a:cs typeface="Times New Roman"/>
              </a:rPr>
              <a:t>static</a:t>
            </a:r>
            <a:r>
              <a:rPr sz="2118" b="1" spc="-31" dirty="0">
                <a:latin typeface="Times New Roman"/>
                <a:cs typeface="Times New Roman"/>
              </a:rPr>
              <a:t> </a:t>
            </a:r>
            <a:r>
              <a:rPr sz="2118" b="1" dirty="0">
                <a:latin typeface="Times New Roman"/>
                <a:cs typeface="Times New Roman"/>
              </a:rPr>
              <a:t>data</a:t>
            </a:r>
            <a:r>
              <a:rPr sz="2118" b="1" spc="-35" dirty="0">
                <a:latin typeface="Times New Roman"/>
                <a:cs typeface="Times New Roman"/>
              </a:rPr>
              <a:t> </a:t>
            </a:r>
            <a:r>
              <a:rPr sz="2118" b="1" spc="-9" dirty="0">
                <a:latin typeface="Times New Roman"/>
                <a:cs typeface="Times New Roman"/>
              </a:rPr>
              <a:t>values</a:t>
            </a:r>
            <a:endParaRPr sz="2118" dirty="0">
              <a:latin typeface="Times New Roman"/>
              <a:cs typeface="Times New Roman"/>
            </a:endParaRPr>
          </a:p>
          <a:p>
            <a:pPr marL="414640">
              <a:spcBef>
                <a:spcPts val="1002"/>
              </a:spcBef>
            </a:pPr>
            <a:r>
              <a:rPr sz="2471" b="1" i="1" u="sng" spc="-9" dirty="0">
                <a:solidFill>
                  <a:srgbClr val="007842"/>
                </a:solidFill>
                <a:uFill>
                  <a:solidFill>
                    <a:srgbClr val="007842"/>
                  </a:solidFill>
                </a:uFill>
                <a:latin typeface="Times New Roman"/>
                <a:cs typeface="Times New Roman"/>
              </a:rPr>
              <a:t>Process</a:t>
            </a:r>
            <a:endParaRPr sz="2471" dirty="0">
              <a:latin typeface="Times New Roman"/>
              <a:cs typeface="Times New Roman"/>
            </a:endParaRPr>
          </a:p>
          <a:p>
            <a:pPr marL="1220946">
              <a:lnSpc>
                <a:spcPts val="2506"/>
              </a:lnSpc>
              <a:spcBef>
                <a:spcPts val="22"/>
              </a:spcBef>
            </a:pPr>
            <a:r>
              <a:rPr sz="2118" b="1" dirty="0">
                <a:latin typeface="Times New Roman"/>
                <a:cs typeface="Times New Roman"/>
              </a:rPr>
              <a:t>A</a:t>
            </a:r>
            <a:r>
              <a:rPr sz="2118" b="1" spc="-26" dirty="0">
                <a:latin typeface="Times New Roman"/>
                <a:cs typeface="Times New Roman"/>
              </a:rPr>
              <a:t> </a:t>
            </a:r>
            <a:r>
              <a:rPr sz="2118" b="1" dirty="0">
                <a:latin typeface="Times New Roman"/>
                <a:cs typeface="Times New Roman"/>
              </a:rPr>
              <a:t>snapshot</a:t>
            </a:r>
            <a:r>
              <a:rPr sz="2118" b="1" spc="-18" dirty="0">
                <a:latin typeface="Times New Roman"/>
                <a:cs typeface="Times New Roman"/>
              </a:rPr>
              <a:t> </a:t>
            </a:r>
            <a:r>
              <a:rPr sz="2118" b="1" dirty="0">
                <a:latin typeface="Times New Roman"/>
                <a:cs typeface="Times New Roman"/>
              </a:rPr>
              <a:t>of</a:t>
            </a:r>
            <a:r>
              <a:rPr sz="2118" b="1" spc="-22"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program</a:t>
            </a:r>
            <a:r>
              <a:rPr sz="2118" b="1" spc="-22" dirty="0">
                <a:latin typeface="Times New Roman"/>
                <a:cs typeface="Times New Roman"/>
              </a:rPr>
              <a:t> </a:t>
            </a:r>
            <a:r>
              <a:rPr sz="2118" b="1" dirty="0">
                <a:latin typeface="Times New Roman"/>
                <a:cs typeface="Times New Roman"/>
              </a:rPr>
              <a:t>in</a:t>
            </a:r>
            <a:r>
              <a:rPr sz="2118" b="1" spc="-22" dirty="0">
                <a:latin typeface="Times New Roman"/>
                <a:cs typeface="Times New Roman"/>
              </a:rPr>
              <a:t> </a:t>
            </a:r>
            <a:r>
              <a:rPr sz="2118" b="1" spc="-9" dirty="0">
                <a:latin typeface="Times New Roman"/>
                <a:cs typeface="Times New Roman"/>
              </a:rPr>
              <a:t>execution.</a:t>
            </a:r>
            <a:endParaRPr sz="2118" dirty="0">
              <a:latin typeface="Times New Roman"/>
              <a:cs typeface="Times New Roman"/>
            </a:endParaRPr>
          </a:p>
          <a:p>
            <a:pPr marL="1516797" indent="-160813">
              <a:lnSpc>
                <a:spcPts val="2506"/>
              </a:lnSpc>
              <a:buChar char="•"/>
              <a:tabLst>
                <a:tab pos="1516797" algn="l"/>
              </a:tabLst>
            </a:pPr>
            <a:r>
              <a:rPr sz="2118" b="1" spc="-9" dirty="0">
                <a:latin typeface="Times New Roman"/>
                <a:cs typeface="Times New Roman"/>
              </a:rPr>
              <a:t>Memory</a:t>
            </a:r>
            <a:endParaRPr sz="2118" dirty="0">
              <a:latin typeface="Times New Roman"/>
              <a:cs typeface="Times New Roman"/>
            </a:endParaRPr>
          </a:p>
          <a:p>
            <a:pPr marL="1557701">
              <a:spcBef>
                <a:spcPts val="18"/>
              </a:spcBef>
            </a:pPr>
            <a:r>
              <a:rPr sz="2118" b="1" dirty="0">
                <a:latin typeface="Times New Roman"/>
                <a:cs typeface="Times New Roman"/>
              </a:rPr>
              <a:t>(Instructions,</a:t>
            </a:r>
            <a:r>
              <a:rPr sz="2118" b="1" spc="-84" dirty="0">
                <a:latin typeface="Times New Roman"/>
                <a:cs typeface="Times New Roman"/>
              </a:rPr>
              <a:t> </a:t>
            </a:r>
            <a:r>
              <a:rPr sz="2118" b="1" dirty="0">
                <a:latin typeface="Times New Roman"/>
                <a:cs typeface="Times New Roman"/>
              </a:rPr>
              <a:t>Data,</a:t>
            </a:r>
            <a:r>
              <a:rPr sz="2118" b="1" spc="-84" dirty="0">
                <a:latin typeface="Times New Roman"/>
                <a:cs typeface="Times New Roman"/>
              </a:rPr>
              <a:t> </a:t>
            </a:r>
            <a:r>
              <a:rPr sz="2118" b="1" dirty="0">
                <a:latin typeface="Times New Roman"/>
                <a:cs typeface="Times New Roman"/>
              </a:rPr>
              <a:t>Runtime</a:t>
            </a:r>
            <a:r>
              <a:rPr sz="2118" b="1" spc="-84" dirty="0">
                <a:latin typeface="Times New Roman"/>
                <a:cs typeface="Times New Roman"/>
              </a:rPr>
              <a:t> </a:t>
            </a:r>
            <a:r>
              <a:rPr sz="2118" b="1" spc="-9" dirty="0">
                <a:latin typeface="Times New Roman"/>
                <a:cs typeface="Times New Roman"/>
              </a:rPr>
              <a:t>Stack)</a:t>
            </a:r>
            <a:endParaRPr sz="2118" dirty="0">
              <a:latin typeface="Times New Roman"/>
              <a:cs typeface="Times New Roman"/>
            </a:endParaRPr>
          </a:p>
          <a:p>
            <a:pPr marL="1516797" indent="-160813">
              <a:spcBef>
                <a:spcPts val="18"/>
              </a:spcBef>
              <a:buChar char="•"/>
              <a:tabLst>
                <a:tab pos="1516797" algn="l"/>
              </a:tabLst>
            </a:pPr>
            <a:r>
              <a:rPr sz="2118" b="1" dirty="0">
                <a:latin typeface="Times New Roman"/>
                <a:cs typeface="Times New Roman"/>
              </a:rPr>
              <a:t>CPU</a:t>
            </a:r>
            <a:r>
              <a:rPr sz="2118" b="1" spc="-31" dirty="0">
                <a:latin typeface="Times New Roman"/>
                <a:cs typeface="Times New Roman"/>
              </a:rPr>
              <a:t> </a:t>
            </a:r>
            <a:r>
              <a:rPr sz="2118" b="1" dirty="0">
                <a:latin typeface="Times New Roman"/>
                <a:cs typeface="Times New Roman"/>
              </a:rPr>
              <a:t>state</a:t>
            </a:r>
            <a:r>
              <a:rPr sz="2118" b="1" spc="-26" dirty="0">
                <a:latin typeface="Times New Roman"/>
                <a:cs typeface="Times New Roman"/>
              </a:rPr>
              <a:t> </a:t>
            </a:r>
            <a:r>
              <a:rPr sz="2118" b="1" dirty="0">
                <a:latin typeface="Times New Roman"/>
                <a:cs typeface="Times New Roman"/>
              </a:rPr>
              <a:t>(Registers,</a:t>
            </a:r>
            <a:r>
              <a:rPr sz="2118" b="1" spc="-26" dirty="0">
                <a:latin typeface="Times New Roman"/>
                <a:cs typeface="Times New Roman"/>
              </a:rPr>
              <a:t> </a:t>
            </a:r>
            <a:r>
              <a:rPr sz="2118" b="1" dirty="0">
                <a:latin typeface="Times New Roman"/>
                <a:cs typeface="Times New Roman"/>
              </a:rPr>
              <a:t>PC,</a:t>
            </a:r>
            <a:r>
              <a:rPr sz="2118" b="1" spc="-26" dirty="0">
                <a:latin typeface="Times New Roman"/>
                <a:cs typeface="Times New Roman"/>
              </a:rPr>
              <a:t> </a:t>
            </a:r>
            <a:r>
              <a:rPr sz="2118" b="1" dirty="0">
                <a:latin typeface="Times New Roman"/>
                <a:cs typeface="Times New Roman"/>
              </a:rPr>
              <a:t>SP,</a:t>
            </a:r>
            <a:r>
              <a:rPr sz="2118" b="1" spc="-26" dirty="0">
                <a:latin typeface="Times New Roman"/>
                <a:cs typeface="Times New Roman"/>
              </a:rPr>
              <a:t> </a:t>
            </a:r>
            <a:r>
              <a:rPr sz="2118" b="1" spc="-9" dirty="0">
                <a:latin typeface="Times New Roman"/>
                <a:cs typeface="Times New Roman"/>
              </a:rPr>
              <a:t>etc.)</a:t>
            </a:r>
            <a:endParaRPr sz="2118" dirty="0">
              <a:latin typeface="Times New Roman"/>
              <a:cs typeface="Times New Roman"/>
            </a:endParaRPr>
          </a:p>
          <a:p>
            <a:pPr marL="1516797" indent="-160813">
              <a:spcBef>
                <a:spcPts val="18"/>
              </a:spcBef>
              <a:buChar char="•"/>
              <a:tabLst>
                <a:tab pos="1516797" algn="l"/>
              </a:tabLst>
            </a:pPr>
            <a:r>
              <a:rPr sz="2118" b="1" dirty="0">
                <a:latin typeface="Times New Roman"/>
                <a:cs typeface="Times New Roman"/>
              </a:rPr>
              <a:t>Operating</a:t>
            </a:r>
            <a:r>
              <a:rPr sz="2118" b="1" spc="-31" dirty="0">
                <a:latin typeface="Times New Roman"/>
                <a:cs typeface="Times New Roman"/>
              </a:rPr>
              <a:t> </a:t>
            </a:r>
            <a:r>
              <a:rPr sz="2118" b="1" dirty="0">
                <a:latin typeface="Times New Roman"/>
                <a:cs typeface="Times New Roman"/>
              </a:rPr>
              <a:t>system</a:t>
            </a:r>
            <a:r>
              <a:rPr sz="2118" b="1" spc="-31" dirty="0">
                <a:latin typeface="Times New Roman"/>
                <a:cs typeface="Times New Roman"/>
              </a:rPr>
              <a:t> </a:t>
            </a:r>
            <a:r>
              <a:rPr sz="2118" b="1" spc="-9" dirty="0">
                <a:latin typeface="Times New Roman"/>
                <a:cs typeface="Times New Roman"/>
              </a:rPr>
              <a:t>state</a:t>
            </a:r>
            <a:endParaRPr sz="2118" dirty="0">
              <a:latin typeface="Times New Roman"/>
              <a:cs typeface="Times New Roman"/>
            </a:endParaRPr>
          </a:p>
          <a:p>
            <a:pPr marL="1557701">
              <a:spcBef>
                <a:spcPts val="18"/>
              </a:spcBef>
            </a:pPr>
            <a:r>
              <a:rPr sz="2118" b="1" dirty="0">
                <a:latin typeface="Times New Roman"/>
                <a:cs typeface="Times New Roman"/>
              </a:rPr>
              <a:t>(open</a:t>
            </a:r>
            <a:r>
              <a:rPr sz="2118" b="1" spc="-44" dirty="0">
                <a:latin typeface="Times New Roman"/>
                <a:cs typeface="Times New Roman"/>
              </a:rPr>
              <a:t> </a:t>
            </a:r>
            <a:r>
              <a:rPr sz="2118" b="1" dirty="0">
                <a:latin typeface="Times New Roman"/>
                <a:cs typeface="Times New Roman"/>
              </a:rPr>
              <a:t>files,</a:t>
            </a:r>
            <a:r>
              <a:rPr sz="2118" b="1" spc="-40" dirty="0">
                <a:latin typeface="Times New Roman"/>
                <a:cs typeface="Times New Roman"/>
              </a:rPr>
              <a:t> </a:t>
            </a:r>
            <a:r>
              <a:rPr sz="2118" b="1" dirty="0">
                <a:latin typeface="Times New Roman"/>
                <a:cs typeface="Times New Roman"/>
              </a:rPr>
              <a:t>accounting</a:t>
            </a:r>
            <a:r>
              <a:rPr sz="2118" b="1" spc="-35" dirty="0">
                <a:latin typeface="Times New Roman"/>
                <a:cs typeface="Times New Roman"/>
              </a:rPr>
              <a:t> </a:t>
            </a:r>
            <a:r>
              <a:rPr sz="2118" b="1" dirty="0">
                <a:latin typeface="Times New Roman"/>
                <a:cs typeface="Times New Roman"/>
              </a:rPr>
              <a:t>statistics,</a:t>
            </a:r>
            <a:r>
              <a:rPr sz="2118" b="1" spc="-40" dirty="0">
                <a:latin typeface="Times New Roman"/>
                <a:cs typeface="Times New Roman"/>
              </a:rPr>
              <a:t> </a:t>
            </a:r>
            <a:r>
              <a:rPr sz="2118" b="1" spc="-9" dirty="0">
                <a:latin typeface="Times New Roman"/>
                <a:cs typeface="Times New Roman"/>
              </a:rPr>
              <a:t>etc.)</a:t>
            </a:r>
            <a:endParaRPr sz="2118" dirty="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5BE-F476-B0C7-D7F5-E96BF00A24B9}"/>
              </a:ext>
            </a:extLst>
          </p:cNvPr>
          <p:cNvSpPr>
            <a:spLocks noGrp="1"/>
          </p:cNvSpPr>
          <p:nvPr>
            <p:ph type="title"/>
          </p:nvPr>
        </p:nvSpPr>
        <p:spPr/>
        <p:txBody>
          <a:bodyPr>
            <a:normAutofit/>
          </a:bodyPr>
          <a:lstStyle/>
          <a:p>
            <a:r>
              <a:rPr lang="en-US" altLang="zh-CN" dirty="0"/>
              <a:t>CPU-bound Processes</a:t>
            </a:r>
            <a:endParaRPr lang="zh-CN" altLang="en-US" dirty="0"/>
          </a:p>
        </p:txBody>
      </p:sp>
      <p:sp>
        <p:nvSpPr>
          <p:cNvPr id="3" name="Content Placeholder 2">
            <a:extLst>
              <a:ext uri="{FF2B5EF4-FFF2-40B4-BE49-F238E27FC236}">
                <a16:creationId xmlns:a16="http://schemas.microsoft.com/office/drawing/2014/main" id="{6AB863D7-3FE8-0B40-765E-093760F4386E}"/>
              </a:ext>
            </a:extLst>
          </p:cNvPr>
          <p:cNvSpPr>
            <a:spLocks noGrp="1"/>
          </p:cNvSpPr>
          <p:nvPr>
            <p:ph idx="1"/>
          </p:nvPr>
        </p:nvSpPr>
        <p:spPr/>
        <p:txBody>
          <a:bodyPr>
            <a:normAutofit fontScale="85000" lnSpcReduction="10000"/>
          </a:bodyPr>
          <a:lstStyle/>
          <a:p>
            <a:r>
              <a:rPr lang="en-US" altLang="zh-CN" dirty="0"/>
              <a:t>A CPU-bound process is one that primarily requires a lot of CPU time to complete its tasks.</a:t>
            </a:r>
          </a:p>
          <a:p>
            <a:r>
              <a:rPr lang="en-US" altLang="zh-CN" dirty="0"/>
              <a:t>These processes spend most of their time performing computations, calculations, or executing algorithms.</a:t>
            </a:r>
          </a:p>
          <a:p>
            <a:r>
              <a:rPr lang="en-US" altLang="zh-CN" dirty="0"/>
              <a:t>Examples include tasks like video encoding, scientific simulations, and data processing tasks.</a:t>
            </a:r>
          </a:p>
          <a:p>
            <a:r>
              <a:rPr lang="en-US" altLang="zh-CN" dirty="0"/>
              <a:t>If there are too many CPU-bound processes in a system, it can lead to high CPU utilization but may result in lower overall throughput if they do not frequently yield control (i.e., they do not allow other processes to run).</a:t>
            </a:r>
          </a:p>
        </p:txBody>
      </p:sp>
    </p:spTree>
    <p:extLst>
      <p:ext uri="{BB962C8B-B14F-4D97-AF65-F5344CB8AC3E}">
        <p14:creationId xmlns:p14="http://schemas.microsoft.com/office/powerpoint/2010/main" val="3812288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65BE-F476-B0C7-D7F5-E96BF00A24B9}"/>
              </a:ext>
            </a:extLst>
          </p:cNvPr>
          <p:cNvSpPr>
            <a:spLocks noGrp="1"/>
          </p:cNvSpPr>
          <p:nvPr>
            <p:ph type="title"/>
          </p:nvPr>
        </p:nvSpPr>
        <p:spPr/>
        <p:txBody>
          <a:bodyPr>
            <a:normAutofit/>
          </a:bodyPr>
          <a:lstStyle/>
          <a:p>
            <a:r>
              <a:rPr lang="en-US" altLang="zh-CN" dirty="0"/>
              <a:t>I/O-bound Processes</a:t>
            </a:r>
            <a:endParaRPr lang="zh-CN" altLang="en-US" dirty="0"/>
          </a:p>
        </p:txBody>
      </p:sp>
      <p:sp>
        <p:nvSpPr>
          <p:cNvPr id="3" name="Content Placeholder 2">
            <a:extLst>
              <a:ext uri="{FF2B5EF4-FFF2-40B4-BE49-F238E27FC236}">
                <a16:creationId xmlns:a16="http://schemas.microsoft.com/office/drawing/2014/main" id="{6AB863D7-3FE8-0B40-765E-093760F4386E}"/>
              </a:ext>
            </a:extLst>
          </p:cNvPr>
          <p:cNvSpPr>
            <a:spLocks noGrp="1"/>
          </p:cNvSpPr>
          <p:nvPr>
            <p:ph idx="1"/>
          </p:nvPr>
        </p:nvSpPr>
        <p:spPr/>
        <p:txBody>
          <a:bodyPr>
            <a:normAutofit fontScale="85000" lnSpcReduction="10000"/>
          </a:bodyPr>
          <a:lstStyle/>
          <a:p>
            <a:r>
              <a:rPr lang="en-US" altLang="zh-CN" dirty="0"/>
              <a:t>An I/O-bound process, on the other hand, is one that spends more time waiting for input/output operations to complete rather than using the CPU.</a:t>
            </a:r>
          </a:p>
          <a:p>
            <a:r>
              <a:rPr lang="en-US" altLang="zh-CN" dirty="0"/>
              <a:t>These processes are often dependent on reading from disk drives, network operations, or other input/output devices.</a:t>
            </a:r>
          </a:p>
          <a:p>
            <a:r>
              <a:rPr lang="en-US" altLang="zh-CN" dirty="0"/>
              <a:t>Examples include web servers, database queries, and file transfers.</a:t>
            </a:r>
          </a:p>
          <a:p>
            <a:r>
              <a:rPr lang="en-US" altLang="zh-CN" dirty="0"/>
              <a:t>If there are many I/O-bound processes, the system can handle more tasks effectively because these processes often yield control while waiting for I/O operations.</a:t>
            </a:r>
            <a:endParaRPr lang="zh-CN" altLang="en-US" dirty="0"/>
          </a:p>
        </p:txBody>
      </p:sp>
    </p:spTree>
    <p:extLst>
      <p:ext uri="{BB962C8B-B14F-4D97-AF65-F5344CB8AC3E}">
        <p14:creationId xmlns:p14="http://schemas.microsoft.com/office/powerpoint/2010/main" val="5631811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US" altLang="en-US" b="1" dirty="0">
                <a:sym typeface="Symbol" pitchFamily="18" charset="2"/>
              </a:rPr>
              <a:t>I/O-bound process</a:t>
            </a:r>
            <a:r>
              <a:rPr lang="en-US" altLang="en-US" dirty="0">
                <a:sym typeface="Symbol" pitchFamily="18" charset="2"/>
              </a:rPr>
              <a:t>  </a:t>
            </a:r>
          </a:p>
          <a:p>
            <a:pPr lvl="1">
              <a:buFont typeface="Arial" pitchFamily="34" charset="0"/>
              <a:buChar char="•"/>
            </a:pPr>
            <a:r>
              <a:rPr lang="en-US" altLang="en-US" dirty="0">
                <a:sym typeface="Symbol" pitchFamily="18" charset="2"/>
              </a:rPr>
              <a:t>Spends more time doing I/O than computations, short CPU bursts</a:t>
            </a:r>
          </a:p>
          <a:p>
            <a:pPr>
              <a:buNone/>
            </a:pPr>
            <a:r>
              <a:rPr lang="en-US" altLang="en-US" b="1" dirty="0">
                <a:sym typeface="Symbol" pitchFamily="18" charset="2"/>
              </a:rPr>
              <a:t>CPU-bound process </a:t>
            </a:r>
            <a:endParaRPr lang="en-US" altLang="en-US" dirty="0">
              <a:sym typeface="Symbol" pitchFamily="18" charset="2"/>
            </a:endParaRPr>
          </a:p>
          <a:p>
            <a:pPr lvl="1">
              <a:buFont typeface="Arial" pitchFamily="34" charset="0"/>
              <a:buChar char="•"/>
            </a:pPr>
            <a:r>
              <a:rPr lang="en-US" altLang="en-US" dirty="0">
                <a:sym typeface="Symbol" pitchFamily="18" charset="2"/>
              </a:rPr>
              <a:t>Spends more time doing computations; very long CPU bursts</a:t>
            </a:r>
          </a:p>
          <a:p>
            <a:pPr>
              <a:buNone/>
            </a:pPr>
            <a:r>
              <a:rPr lang="en-US" b="1" dirty="0"/>
              <a:t>CPU Burst </a:t>
            </a:r>
          </a:p>
          <a:p>
            <a:pPr lvl="1">
              <a:buFont typeface="Arial" pitchFamily="34" charset="0"/>
              <a:buChar char="•"/>
            </a:pPr>
            <a:r>
              <a:rPr lang="en-US" b="1" dirty="0"/>
              <a:t> </a:t>
            </a:r>
            <a:r>
              <a:rPr lang="en-US" dirty="0"/>
              <a:t>a time period during which the process wants to continuously</a:t>
            </a:r>
            <a:r>
              <a:rPr lang="en-US" b="1" dirty="0"/>
              <a:t>  </a:t>
            </a:r>
            <a:r>
              <a:rPr lang="en-US" dirty="0"/>
              <a:t>run in CPU.</a:t>
            </a:r>
          </a:p>
          <a:p>
            <a:pPr lvl="2">
              <a:buNone/>
            </a:pPr>
            <a:endParaRPr lang="en-US" dirty="0"/>
          </a:p>
          <a:p>
            <a:pPr lvl="2"/>
            <a:endParaRPr lang="en-US" dirty="0"/>
          </a:p>
        </p:txBody>
      </p:sp>
    </p:spTree>
    <p:extLst>
      <p:ext uri="{BB962C8B-B14F-4D97-AF65-F5344CB8AC3E}">
        <p14:creationId xmlns:p14="http://schemas.microsoft.com/office/powerpoint/2010/main" val="3180583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CC6D-3FD4-27CA-12C9-E1046C1A7083}"/>
              </a:ext>
            </a:extLst>
          </p:cNvPr>
          <p:cNvSpPr>
            <a:spLocks noGrp="1"/>
          </p:cNvSpPr>
          <p:nvPr>
            <p:ph type="title"/>
          </p:nvPr>
        </p:nvSpPr>
        <p:spPr>
          <a:xfrm>
            <a:off x="457200" y="2743200"/>
            <a:ext cx="8229600" cy="1143000"/>
          </a:xfrm>
        </p:spPr>
        <p:txBody>
          <a:bodyPr/>
          <a:lstStyle/>
          <a:p>
            <a:r>
              <a:rPr lang="en-US" altLang="zh-CN" dirty="0"/>
              <a:t>Week#07 Monday’s Lecture</a:t>
            </a:r>
            <a:endParaRPr lang="zh-CN" altLang="en-US" dirty="0"/>
          </a:p>
        </p:txBody>
      </p:sp>
    </p:spTree>
    <p:extLst>
      <p:ext uri="{BB962C8B-B14F-4D97-AF65-F5344CB8AC3E}">
        <p14:creationId xmlns:p14="http://schemas.microsoft.com/office/powerpoint/2010/main" val="2135633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3ED8-3F99-B53F-F443-4756EAEFE1CA}"/>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ACCCA4AF-049F-4928-CB73-92645C407A20}"/>
              </a:ext>
            </a:extLst>
          </p:cNvPr>
          <p:cNvSpPr>
            <a:spLocks noGrp="1"/>
          </p:cNvSpPr>
          <p:nvPr>
            <p:ph idx="1"/>
          </p:nvPr>
        </p:nvSpPr>
        <p:spPr/>
        <p:txBody>
          <a:bodyPr/>
          <a:lstStyle/>
          <a:p>
            <a:endParaRPr lang="zh-CN" altLang="en-US"/>
          </a:p>
        </p:txBody>
      </p:sp>
      <p:pic>
        <p:nvPicPr>
          <p:cNvPr id="5" name="Picture 4">
            <a:extLst>
              <a:ext uri="{FF2B5EF4-FFF2-40B4-BE49-F238E27FC236}">
                <a16:creationId xmlns:a16="http://schemas.microsoft.com/office/drawing/2014/main" id="{F362A710-115B-0523-9AE4-29CD41962D4D}"/>
              </a:ext>
            </a:extLst>
          </p:cNvPr>
          <p:cNvPicPr>
            <a:picLocks noChangeAspect="1"/>
          </p:cNvPicPr>
          <p:nvPr/>
        </p:nvPicPr>
        <p:blipFill>
          <a:blip r:embed="rId2"/>
          <a:stretch>
            <a:fillRect/>
          </a:stretch>
        </p:blipFill>
        <p:spPr>
          <a:xfrm>
            <a:off x="83634" y="0"/>
            <a:ext cx="8976731" cy="6858000"/>
          </a:xfrm>
          <a:prstGeom prst="rect">
            <a:avLst/>
          </a:prstGeom>
        </p:spPr>
      </p:pic>
    </p:spTree>
    <p:extLst>
      <p:ext uri="{BB962C8B-B14F-4D97-AF65-F5344CB8AC3E}">
        <p14:creationId xmlns:p14="http://schemas.microsoft.com/office/powerpoint/2010/main" val="1178306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4AC1F8-5F63-8035-BDDF-FB0E9C1FD3BD}"/>
              </a:ext>
            </a:extLst>
          </p:cNvPr>
          <p:cNvPicPr>
            <a:picLocks noChangeAspect="1"/>
          </p:cNvPicPr>
          <p:nvPr/>
        </p:nvPicPr>
        <p:blipFill>
          <a:blip r:embed="rId2"/>
          <a:stretch>
            <a:fillRect/>
          </a:stretch>
        </p:blipFill>
        <p:spPr>
          <a:xfrm>
            <a:off x="1337235" y="0"/>
            <a:ext cx="6469529" cy="6858000"/>
          </a:xfrm>
          <a:prstGeom prst="rect">
            <a:avLst/>
          </a:prstGeom>
        </p:spPr>
      </p:pic>
    </p:spTree>
    <p:extLst>
      <p:ext uri="{BB962C8B-B14F-4D97-AF65-F5344CB8AC3E}">
        <p14:creationId xmlns:p14="http://schemas.microsoft.com/office/powerpoint/2010/main" val="1052895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25A-B523-73D1-6275-8802ECD0CDC4}"/>
              </a:ext>
            </a:extLst>
          </p:cNvPr>
          <p:cNvSpPr>
            <a:spLocks noGrp="1"/>
          </p:cNvSpPr>
          <p:nvPr>
            <p:ph type="title"/>
          </p:nvPr>
        </p:nvSpPr>
        <p:spPr/>
        <p:txBody>
          <a:bodyPr/>
          <a:lstStyle/>
          <a:p>
            <a:r>
              <a:rPr lang="en-US" altLang="zh-CN" dirty="0"/>
              <a:t>MCQs</a:t>
            </a:r>
            <a:endParaRPr lang="zh-CN" altLang="en-US" dirty="0"/>
          </a:p>
        </p:txBody>
      </p:sp>
      <p:sp>
        <p:nvSpPr>
          <p:cNvPr id="6" name="TextBox 5">
            <a:extLst>
              <a:ext uri="{FF2B5EF4-FFF2-40B4-BE49-F238E27FC236}">
                <a16:creationId xmlns:a16="http://schemas.microsoft.com/office/drawing/2014/main" id="{397262FB-B905-0C0A-A24D-E78A3A966946}"/>
              </a:ext>
            </a:extLst>
          </p:cNvPr>
          <p:cNvSpPr txBox="1"/>
          <p:nvPr/>
        </p:nvSpPr>
        <p:spPr>
          <a:xfrm>
            <a:off x="533400" y="1524000"/>
            <a:ext cx="7162800" cy="141577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00"/>
                </a:solidFill>
                <a:effectLst/>
                <a:latin typeface="Arial" panose="020B0604020202020204" pitchFamily="34" charset="0"/>
                <a:ea typeface="Raleway" panose="020F0502020204030204" pitchFamily="2" charset="0"/>
              </a:rPr>
              <a:t>What is the primary purpose of the "Kernel Mode" in an operating system?</a:t>
            </a:r>
            <a:endParaRPr kumimoji="0" lang="zh-CN" altLang="zh-CN" sz="5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anose="020F0502020204030204" pitchFamily="2" charset="0"/>
              </a:rPr>
              <a:t> a: To execute user-level applications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anose="020F0502020204030204" pitchFamily="2" charset="0"/>
              </a:rPr>
              <a:t> b: To display user instructions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anose="020F0502020204030204" pitchFamily="2" charset="0"/>
              </a:rPr>
              <a:t> c: To run system-level tasks and interrupt handlers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anose="020F0502020204030204" pitchFamily="2" charset="0"/>
              </a:rPr>
              <a:t> d: To manage hardware resources</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49FAAE5E-DDEF-AF6F-AC99-C2D7A7424074}"/>
              </a:ext>
            </a:extLst>
          </p:cNvPr>
          <p:cNvSpPr>
            <a:spLocks noChangeArrowheads="1"/>
          </p:cNvSpPr>
          <p:nvPr/>
        </p:nvSpPr>
        <p:spPr bwMode="auto">
          <a:xfrm>
            <a:off x="533400" y="3886200"/>
            <a:ext cx="7848600" cy="1447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00"/>
                </a:solidFill>
                <a:effectLst/>
                <a:latin typeface="Arial" panose="020B0604020202020204" pitchFamily="34" charset="0"/>
                <a:ea typeface="Raleway" pitchFamily="2" charset="0"/>
              </a:rPr>
              <a:t>In a context switch, which of the following is NOT typically saved and restored?</a:t>
            </a:r>
            <a:endParaRPr kumimoji="0" lang="zh-CN" altLang="zh-CN" sz="5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a: Program counter (PC)</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b: Stack pointer (SP)</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c: General-purpose registers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d: Cache memory</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65539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25A-B523-73D1-6275-8802ECD0CDC4}"/>
              </a:ext>
            </a:extLst>
          </p:cNvPr>
          <p:cNvSpPr>
            <a:spLocks noGrp="1"/>
          </p:cNvSpPr>
          <p:nvPr>
            <p:ph type="title"/>
          </p:nvPr>
        </p:nvSpPr>
        <p:spPr/>
        <p:txBody>
          <a:bodyPr/>
          <a:lstStyle/>
          <a:p>
            <a:r>
              <a:rPr lang="en-US" altLang="zh-CN" dirty="0"/>
              <a:t>MCQs</a:t>
            </a:r>
            <a:endParaRPr lang="zh-CN" altLang="en-US" dirty="0"/>
          </a:p>
        </p:txBody>
      </p:sp>
      <p:sp>
        <p:nvSpPr>
          <p:cNvPr id="3" name="Rectangle 1">
            <a:extLst>
              <a:ext uri="{FF2B5EF4-FFF2-40B4-BE49-F238E27FC236}">
                <a16:creationId xmlns:a16="http://schemas.microsoft.com/office/drawing/2014/main" id="{D1532450-3FF6-FB86-6B0C-D3A2FC1C21C3}"/>
              </a:ext>
            </a:extLst>
          </p:cNvPr>
          <p:cNvSpPr>
            <a:spLocks noChangeArrowheads="1"/>
          </p:cNvSpPr>
          <p:nvPr/>
        </p:nvSpPr>
        <p:spPr bwMode="auto">
          <a:xfrm>
            <a:off x="457200" y="2057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rgbClr val="000000"/>
                </a:solidFill>
                <a:effectLst/>
                <a:latin typeface="Arial" panose="020B0604020202020204" pitchFamily="34" charset="0"/>
                <a:ea typeface="Raleway" pitchFamily="2" charset="0"/>
              </a:rPr>
              <a:t>What is the role of the Process Control Block (PCB) in an operating system?</a:t>
            </a:r>
            <a:endParaRPr kumimoji="0" lang="zh-CN" altLang="zh-CN" sz="5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a: To display user instructions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b: To manage hardware resources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c: To store details of a process during its execution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d: To execute interrupt handlers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C5647A1-D81D-34DB-AEFA-32502D1208B0}"/>
              </a:ext>
            </a:extLst>
          </p:cNvPr>
          <p:cNvSpPr>
            <a:spLocks noChangeArrowheads="1"/>
          </p:cNvSpPr>
          <p:nvPr/>
        </p:nvSpPr>
        <p:spPr bwMode="auto">
          <a:xfrm>
            <a:off x="457200" y="396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rgbClr val="000000"/>
                </a:solidFill>
                <a:effectLst/>
                <a:latin typeface="Arial" panose="020B0604020202020204" pitchFamily="34" charset="0"/>
                <a:ea typeface="Raleway" pitchFamily="2" charset="0"/>
              </a:rPr>
              <a:t>Which component of a CPU is responsible for fetching and decoding instructions?</a:t>
            </a:r>
            <a:endParaRPr kumimoji="0" lang="zh-CN" altLang="zh-CN" sz="5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a: Control unit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b: Arithmetic logic unit (ALU)</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c: Memory Unit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d: Input/Output Unit (IOU)</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7501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E25A-B523-73D1-6275-8802ECD0CDC4}"/>
              </a:ext>
            </a:extLst>
          </p:cNvPr>
          <p:cNvSpPr>
            <a:spLocks noGrp="1"/>
          </p:cNvSpPr>
          <p:nvPr>
            <p:ph type="title"/>
          </p:nvPr>
        </p:nvSpPr>
        <p:spPr/>
        <p:txBody>
          <a:bodyPr/>
          <a:lstStyle/>
          <a:p>
            <a:r>
              <a:rPr lang="en-US" altLang="zh-CN" dirty="0"/>
              <a:t>MCQs</a:t>
            </a:r>
            <a:endParaRPr lang="zh-CN" altLang="en-US" dirty="0"/>
          </a:p>
        </p:txBody>
      </p:sp>
      <p:sp>
        <p:nvSpPr>
          <p:cNvPr id="5" name="Rectangle 1">
            <a:extLst>
              <a:ext uri="{FF2B5EF4-FFF2-40B4-BE49-F238E27FC236}">
                <a16:creationId xmlns:a16="http://schemas.microsoft.com/office/drawing/2014/main" id="{5D1D7263-44FB-7B46-7021-A41814D2D074}"/>
              </a:ext>
            </a:extLst>
          </p:cNvPr>
          <p:cNvSpPr>
            <a:spLocks noChangeArrowheads="1"/>
          </p:cNvSpPr>
          <p:nvPr/>
        </p:nvSpPr>
        <p:spPr bwMode="auto">
          <a:xfrm>
            <a:off x="981113" y="1371600"/>
            <a:ext cx="7181774"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00"/>
                </a:solidFill>
                <a:effectLst/>
                <a:latin typeface="Arial" panose="020B0604020202020204" pitchFamily="34" charset="0"/>
                <a:ea typeface="Raleway" pitchFamily="2" charset="0"/>
              </a:rPr>
              <a:t>What is the purpose of a timer interrupt in a multitasking operating system?</a:t>
            </a:r>
            <a:endParaRPr kumimoji="0" lang="zh-CN" altLang="zh-CN" sz="5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a: To synchronize processes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b: To initiate a context switch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c: To handle user input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d: To allocate memory</a:t>
            </a: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zh-CN" sz="1400" b="1" dirty="0">
              <a:solidFill>
                <a:srgbClr val="000000"/>
              </a:solidFill>
              <a:ea typeface="Raleway" pitchFamily="2"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rgbClr val="000000"/>
                </a:solidFill>
                <a:effectLst/>
                <a:latin typeface="Arial" panose="020B0604020202020204" pitchFamily="34" charset="0"/>
                <a:ea typeface="Raleway" pitchFamily="2" charset="0"/>
              </a:rPr>
              <a:t>Which of the following is NOT typically a part of the Process Control Block (PCB)?</a:t>
            </a:r>
            <a:endParaRPr kumimoji="0" lang="zh-CN" altLang="zh-CN" sz="5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a: Process ID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b: Program counter (PC)</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c: Cache memory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Arial" panose="020B0604020202020204" pitchFamily="34" charset="0"/>
                <a:ea typeface="Raleway" pitchFamily="2" charset="0"/>
              </a:rPr>
              <a:t> d: Register values</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CC2D590-551A-D58B-F307-21FBAE44B044}"/>
              </a:ext>
            </a:extLst>
          </p:cNvPr>
          <p:cNvSpPr>
            <a:spLocks noChangeArrowheads="1"/>
          </p:cNvSpPr>
          <p:nvPr/>
        </p:nvSpPr>
        <p:spPr bwMode="auto">
          <a:xfrm>
            <a:off x="981113" y="4572000"/>
            <a:ext cx="7705687"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rgbClr val="000000"/>
                </a:solidFill>
                <a:effectLst/>
                <a:latin typeface="Arial" panose="020B0604020202020204" pitchFamily="34" charset="0"/>
                <a:ea typeface="Raleway" pitchFamily="2" charset="0"/>
              </a:rPr>
              <a:t>What is the primary purpose of a context switch in an operating system?</a:t>
            </a:r>
            <a:endParaRPr kumimoji="0" lang="zh-CN" altLang="zh-CN" sz="500" b="0" i="0" u="none" strike="noStrike" cap="none" normalizeH="0" baseline="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a: To save power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b: To restart the computer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c: To allow multitasking and switch between processes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Arial" panose="020B0604020202020204" pitchFamily="34" charset="0"/>
                <a:ea typeface="Raleway" pitchFamily="2" charset="0"/>
              </a:rPr>
              <a:t> d: To update system documentation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4058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34A2-91EC-3006-CE1E-011868834495}"/>
              </a:ext>
            </a:extLst>
          </p:cNvPr>
          <p:cNvSpPr>
            <a:spLocks noGrp="1"/>
          </p:cNvSpPr>
          <p:nvPr>
            <p:ph type="title"/>
          </p:nvPr>
        </p:nvSpPr>
        <p:spPr/>
        <p:txBody>
          <a:bodyPr/>
          <a:lstStyle/>
          <a:p>
            <a:r>
              <a:rPr lang="en-US" altLang="zh-CN" dirty="0"/>
              <a:t>Correct Answers</a:t>
            </a:r>
            <a:endParaRPr lang="zh-CN" altLang="en-US" dirty="0"/>
          </a:p>
        </p:txBody>
      </p:sp>
      <p:sp>
        <p:nvSpPr>
          <p:cNvPr id="3" name="Content Placeholder 2">
            <a:extLst>
              <a:ext uri="{FF2B5EF4-FFF2-40B4-BE49-F238E27FC236}">
                <a16:creationId xmlns:a16="http://schemas.microsoft.com/office/drawing/2014/main" id="{D64068B9-C193-4D3B-2F6E-1FB3C874C17D}"/>
              </a:ext>
            </a:extLst>
          </p:cNvPr>
          <p:cNvSpPr>
            <a:spLocks noGrp="1"/>
          </p:cNvSpPr>
          <p:nvPr>
            <p:ph idx="1"/>
          </p:nvPr>
        </p:nvSpPr>
        <p:spPr/>
        <p:txBody>
          <a:bodyPr>
            <a:normAutofit fontScale="62500" lnSpcReduction="20000"/>
          </a:bodyPr>
          <a:lstStyle/>
          <a:p>
            <a:pPr algn="just"/>
            <a:r>
              <a:rPr lang="en-US" altLang="zh-CN" dirty="0"/>
              <a:t>C</a:t>
            </a:r>
          </a:p>
          <a:p>
            <a:pPr marL="0" indent="0" algn="just">
              <a:buNone/>
            </a:pPr>
            <a:r>
              <a:rPr lang="en-US" altLang="zh-CN" dirty="0">
                <a:solidFill>
                  <a:srgbClr val="000000"/>
                </a:solidFill>
                <a:latin typeface="Raleway" pitchFamily="2" charset="0"/>
              </a:rPr>
              <a:t>I</a:t>
            </a:r>
            <a:r>
              <a:rPr lang="en-US" altLang="zh-CN" b="0" i="0" dirty="0">
                <a:solidFill>
                  <a:srgbClr val="000000"/>
                </a:solidFill>
                <a:effectLst/>
                <a:latin typeface="Raleway" pitchFamily="2" charset="0"/>
              </a:rPr>
              <a:t>n the kernel mode, the operating system manages system-level tasks such as memory management, device drivers, and interrupt handling. For example, it handles hardware interrupts generated by devices like disk drives or network cards</a:t>
            </a:r>
            <a:endParaRPr lang="en-US" altLang="zh-CN" dirty="0"/>
          </a:p>
          <a:p>
            <a:pPr algn="just"/>
            <a:r>
              <a:rPr lang="en-US" altLang="zh-CN" dirty="0"/>
              <a:t>D</a:t>
            </a:r>
          </a:p>
          <a:p>
            <a:pPr marL="0" indent="0" algn="just">
              <a:buNone/>
            </a:pPr>
            <a:r>
              <a:rPr lang="en-US" altLang="zh-CN" b="0" i="0" dirty="0">
                <a:solidFill>
                  <a:srgbClr val="000000"/>
                </a:solidFill>
                <a:effectLst/>
                <a:latin typeface="Raleway" pitchFamily="2" charset="0"/>
              </a:rPr>
              <a:t>During a context switch, the CPU typically saves and restores the program counter (PC), stack pointer (SP), and general-purpose registers. Cache memory is not saved and restored because it is part of the CPU's internal architecture and not directly related to the process state.</a:t>
            </a:r>
            <a:endParaRPr lang="en-US" altLang="zh-CN" dirty="0"/>
          </a:p>
          <a:p>
            <a:pPr algn="just"/>
            <a:r>
              <a:rPr lang="en-US" altLang="zh-CN" dirty="0"/>
              <a:t>C</a:t>
            </a:r>
          </a:p>
          <a:p>
            <a:pPr marL="0" indent="0" algn="just">
              <a:buNone/>
            </a:pPr>
            <a:r>
              <a:rPr lang="en-US" altLang="zh-CN" b="0" i="0" dirty="0">
                <a:solidFill>
                  <a:srgbClr val="000000"/>
                </a:solidFill>
                <a:effectLst/>
                <a:latin typeface="Raleway" pitchFamily="2" charset="0"/>
              </a:rPr>
              <a:t>the PCB stores details of a process during its execution. For example, it stores the process state, such as the program counter (PC), stack pointer (SP), and general-purpose registers.</a:t>
            </a:r>
            <a:endParaRPr lang="en-US" altLang="zh-CN" dirty="0"/>
          </a:p>
        </p:txBody>
      </p:sp>
    </p:spTree>
    <p:extLst>
      <p:ext uri="{BB962C8B-B14F-4D97-AF65-F5344CB8AC3E}">
        <p14:creationId xmlns:p14="http://schemas.microsoft.com/office/powerpoint/2010/main" val="292966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92999"/>
            <a:ext cx="4264957" cy="1365532"/>
          </a:xfrm>
          <a:prstGeom prst="rect">
            <a:avLst/>
          </a:prstGeom>
        </p:spPr>
        <p:txBody>
          <a:bodyPr vert="horz" wrap="square" lIns="0" tIns="11206" rIns="0" bIns="0" rtlCol="0" anchor="ctr">
            <a:spAutoFit/>
          </a:bodyPr>
          <a:lstStyle/>
          <a:p>
            <a:pPr marL="11206">
              <a:spcBef>
                <a:spcPts val="88"/>
              </a:spcBef>
            </a:pPr>
            <a:r>
              <a:rPr dirty="0"/>
              <a:t>Virtual</a:t>
            </a:r>
            <a:r>
              <a:rPr spc="-57" dirty="0"/>
              <a:t> </a:t>
            </a:r>
            <a:r>
              <a:rPr dirty="0"/>
              <a:t>Address</a:t>
            </a:r>
            <a:r>
              <a:rPr spc="-57" dirty="0"/>
              <a:t> </a:t>
            </a:r>
            <a:r>
              <a:rPr spc="-9" dirty="0"/>
              <a:t>Space</a:t>
            </a:r>
          </a:p>
        </p:txBody>
      </p:sp>
      <p:sp>
        <p:nvSpPr>
          <p:cNvPr id="3" name="object 3"/>
          <p:cNvSpPr txBox="1"/>
          <p:nvPr/>
        </p:nvSpPr>
        <p:spPr>
          <a:xfrm>
            <a:off x="1078006" y="5407510"/>
            <a:ext cx="4618504" cy="337238"/>
          </a:xfrm>
          <a:prstGeom prst="rect">
            <a:avLst/>
          </a:prstGeom>
        </p:spPr>
        <p:txBody>
          <a:bodyPr vert="horz" wrap="square" lIns="0" tIns="11206" rIns="0" bIns="0" rtlCol="0">
            <a:spAutoFit/>
          </a:bodyPr>
          <a:lstStyle/>
          <a:p>
            <a:pPr marL="11206">
              <a:spcBef>
                <a:spcPts val="88"/>
              </a:spcBef>
            </a:pPr>
            <a:r>
              <a:rPr sz="2118" b="1" i="1" dirty="0">
                <a:solidFill>
                  <a:srgbClr val="007842"/>
                </a:solidFill>
                <a:latin typeface="Times New Roman"/>
                <a:cs typeface="Times New Roman"/>
              </a:rPr>
              <a:t>Invoke</a:t>
            </a:r>
            <a:r>
              <a:rPr sz="2118" b="1" i="1" spc="-31" dirty="0">
                <a:solidFill>
                  <a:srgbClr val="007842"/>
                </a:solidFill>
                <a:latin typeface="Times New Roman"/>
                <a:cs typeface="Times New Roman"/>
              </a:rPr>
              <a:t> </a:t>
            </a:r>
            <a:r>
              <a:rPr sz="2118" b="1" i="1" dirty="0">
                <a:solidFill>
                  <a:srgbClr val="007842"/>
                </a:solidFill>
                <a:latin typeface="Times New Roman"/>
                <a:cs typeface="Times New Roman"/>
              </a:rPr>
              <a:t>the</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same</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program</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multiple</a:t>
            </a:r>
            <a:r>
              <a:rPr sz="2118" b="1" i="1" spc="-26" dirty="0">
                <a:solidFill>
                  <a:srgbClr val="007842"/>
                </a:solidFill>
                <a:latin typeface="Times New Roman"/>
                <a:cs typeface="Times New Roman"/>
              </a:rPr>
              <a:t> </a:t>
            </a:r>
            <a:r>
              <a:rPr sz="2118" b="1" i="1" spc="-9" dirty="0">
                <a:solidFill>
                  <a:srgbClr val="007842"/>
                </a:solidFill>
                <a:latin typeface="Times New Roman"/>
                <a:cs typeface="Times New Roman"/>
              </a:rPr>
              <a:t>times?</a:t>
            </a:r>
            <a:endParaRPr sz="2118">
              <a:latin typeface="Times New Roman"/>
              <a:cs typeface="Times New Roman"/>
            </a:endParaRPr>
          </a:p>
        </p:txBody>
      </p:sp>
      <p:sp>
        <p:nvSpPr>
          <p:cNvPr id="4" name="object 4"/>
          <p:cNvSpPr txBox="1"/>
          <p:nvPr/>
        </p:nvSpPr>
        <p:spPr>
          <a:xfrm>
            <a:off x="1257299" y="5261834"/>
            <a:ext cx="7306235" cy="907586"/>
          </a:xfrm>
          <a:prstGeom prst="rect">
            <a:avLst/>
          </a:prstGeom>
        </p:spPr>
        <p:txBody>
          <a:bodyPr vert="horz" wrap="square" lIns="0" tIns="11206" rIns="0" bIns="0" rtlCol="0">
            <a:spAutoFit/>
          </a:bodyPr>
          <a:lstStyle/>
          <a:p>
            <a:pPr marL="33619">
              <a:spcBef>
                <a:spcPts val="88"/>
              </a:spcBef>
              <a:tabLst>
                <a:tab pos="6902631" algn="l"/>
              </a:tabLst>
            </a:pPr>
            <a:r>
              <a:rPr sz="2118" b="1" i="1" dirty="0">
                <a:solidFill>
                  <a:srgbClr val="007842"/>
                </a:solidFill>
                <a:latin typeface="Times New Roman"/>
                <a:cs typeface="Times New Roman"/>
              </a:rPr>
              <a:t>...</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Results</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in</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the</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creation</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of</a:t>
            </a:r>
            <a:r>
              <a:rPr sz="2118" b="1" i="1" spc="-18" dirty="0">
                <a:solidFill>
                  <a:srgbClr val="007842"/>
                </a:solidFill>
                <a:latin typeface="Times New Roman"/>
                <a:cs typeface="Times New Roman"/>
              </a:rPr>
              <a:t> </a:t>
            </a:r>
            <a:r>
              <a:rPr sz="2118" b="1" i="1" dirty="0">
                <a:solidFill>
                  <a:srgbClr val="007842"/>
                </a:solidFill>
                <a:latin typeface="Times New Roman"/>
                <a:cs typeface="Times New Roman"/>
              </a:rPr>
              <a:t>multiple,</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distinct</a:t>
            </a:r>
            <a:r>
              <a:rPr sz="2118" b="1" i="1" spc="-18" dirty="0">
                <a:solidFill>
                  <a:srgbClr val="007842"/>
                </a:solidFill>
                <a:latin typeface="Times New Roman"/>
                <a:cs typeface="Times New Roman"/>
              </a:rPr>
              <a:t> </a:t>
            </a:r>
            <a:r>
              <a:rPr sz="2118" b="1" i="1" dirty="0">
                <a:solidFill>
                  <a:srgbClr val="007842"/>
                </a:solidFill>
                <a:latin typeface="Times New Roman"/>
                <a:cs typeface="Times New Roman"/>
              </a:rPr>
              <a:t>address</a:t>
            </a:r>
            <a:r>
              <a:rPr sz="2118" b="1" i="1" spc="-22" dirty="0">
                <a:solidFill>
                  <a:srgbClr val="007842"/>
                </a:solidFill>
                <a:latin typeface="Times New Roman"/>
                <a:cs typeface="Times New Roman"/>
              </a:rPr>
              <a:t> </a:t>
            </a:r>
            <a:r>
              <a:rPr sz="2118" b="1" i="1" spc="-9" dirty="0">
                <a:solidFill>
                  <a:srgbClr val="007842"/>
                </a:solidFill>
                <a:latin typeface="Times New Roman"/>
                <a:cs typeface="Times New Roman"/>
              </a:rPr>
              <a:t>spaces.</a:t>
            </a:r>
            <a:r>
              <a:rPr sz="2118" b="1" i="1" dirty="0">
                <a:solidFill>
                  <a:srgbClr val="007842"/>
                </a:solidFill>
                <a:latin typeface="Times New Roman"/>
                <a:cs typeface="Times New Roman"/>
              </a:rPr>
              <a:t>	</a:t>
            </a:r>
            <a:r>
              <a:rPr sz="8736" b="1" spc="-66" baseline="-18939" dirty="0">
                <a:latin typeface="Times New Roman"/>
                <a:cs typeface="Times New Roman"/>
              </a:rPr>
              <a:t>4</a:t>
            </a:r>
            <a:endParaRPr sz="8736" baseline="-18939" dirty="0">
              <a:latin typeface="Times New Roman"/>
              <a:cs typeface="Times New Roman"/>
            </a:endParaRPr>
          </a:p>
        </p:txBody>
      </p:sp>
      <p:sp>
        <p:nvSpPr>
          <p:cNvPr id="5" name="object 5"/>
          <p:cNvSpPr/>
          <p:nvPr/>
        </p:nvSpPr>
        <p:spPr>
          <a:xfrm>
            <a:off x="4134971" y="3832412"/>
            <a:ext cx="67235" cy="67235"/>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1588"/>
          </a:p>
        </p:txBody>
      </p:sp>
      <p:graphicFrame>
        <p:nvGraphicFramePr>
          <p:cNvPr id="6" name="object 6"/>
          <p:cNvGraphicFramePr>
            <a:graphicFrameLocks noGrp="1"/>
          </p:cNvGraphicFramePr>
          <p:nvPr/>
        </p:nvGraphicFramePr>
        <p:xfrm>
          <a:off x="3692337" y="3423396"/>
          <a:ext cx="941294" cy="1744756"/>
        </p:xfrm>
        <a:graphic>
          <a:graphicData uri="http://schemas.openxmlformats.org/drawingml/2006/table">
            <a:tbl>
              <a:tblPr firstRow="1" bandRow="1">
                <a:tableStyleId>{2D5ABB26-0587-4C30-8999-92F81FD0307C}</a:tableStyleId>
              </a:tblPr>
              <a:tblGrid>
                <a:gridCol w="470647">
                  <a:extLst>
                    <a:ext uri="{9D8B030D-6E8A-4147-A177-3AD203B41FA5}">
                      <a16:colId xmlns:a16="http://schemas.microsoft.com/office/drawing/2014/main" val="20000"/>
                    </a:ext>
                  </a:extLst>
                </a:gridCol>
                <a:gridCol w="470647">
                  <a:extLst>
                    <a:ext uri="{9D8B030D-6E8A-4147-A177-3AD203B41FA5}">
                      <a16:colId xmlns:a16="http://schemas.microsoft.com/office/drawing/2014/main" val="20001"/>
                    </a:ext>
                  </a:extLst>
                </a:gridCol>
              </a:tblGrid>
              <a:tr h="268381">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5D5D5"/>
                    </a:solidFill>
                  </a:tcPr>
                </a:tc>
                <a:tc hMerge="1">
                  <a:txBody>
                    <a:bodyPr/>
                    <a:lstStyle/>
                    <a:p>
                      <a:endParaRPr/>
                    </a:p>
                  </a:txBody>
                  <a:tcPr marL="0" marR="0" marT="0" marB="0"/>
                </a:tc>
                <a:extLst>
                  <a:ext uri="{0D108BD9-81ED-4DB2-BD59-A6C34878D82A}">
                    <a16:rowId xmlns:a16="http://schemas.microsoft.com/office/drawing/2014/main" val="10000"/>
                  </a:ext>
                </a:extLst>
              </a:tr>
              <a:tr h="150719">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38100">
                      <a:solidFill>
                        <a:srgbClr val="000000"/>
                      </a:solidFill>
                      <a:prstDash val="solid"/>
                    </a:lnL>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301999">
                <a:tc gridSpan="2">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2"/>
                  </a:ext>
                </a:extLst>
              </a:tr>
              <a:tr h="150719">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38100">
                      <a:solidFill>
                        <a:srgbClr val="000000"/>
                      </a:solidFill>
                      <a:prstDash val="solid"/>
                    </a:lnR>
                    <a:lnB w="1270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r h="268381">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7A7A7"/>
                    </a:solidFill>
                  </a:tcPr>
                </a:tc>
                <a:tc hMerge="1">
                  <a:txBody>
                    <a:bodyPr/>
                    <a:lstStyle/>
                    <a:p>
                      <a:endParaRPr/>
                    </a:p>
                  </a:txBody>
                  <a:tcPr marL="0" marR="0" marT="0" marB="0"/>
                </a:tc>
                <a:extLst>
                  <a:ext uri="{0D108BD9-81ED-4DB2-BD59-A6C34878D82A}">
                    <a16:rowId xmlns:a16="http://schemas.microsoft.com/office/drawing/2014/main" val="10004"/>
                  </a:ext>
                </a:extLst>
              </a:tr>
              <a:tr h="604557">
                <a:tc gridSpan="2">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5D5D5"/>
                    </a:solidFill>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7" name="object 7"/>
          <p:cNvSpPr/>
          <p:nvPr/>
        </p:nvSpPr>
        <p:spPr>
          <a:xfrm>
            <a:off x="4134971" y="4101353"/>
            <a:ext cx="67235"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1588"/>
          </a:p>
        </p:txBody>
      </p:sp>
      <p:sp>
        <p:nvSpPr>
          <p:cNvPr id="8" name="object 8"/>
          <p:cNvSpPr txBox="1"/>
          <p:nvPr/>
        </p:nvSpPr>
        <p:spPr>
          <a:xfrm>
            <a:off x="1078005" y="1588993"/>
            <a:ext cx="6634442" cy="2056362"/>
          </a:xfrm>
          <a:prstGeom prst="rect">
            <a:avLst/>
          </a:prstGeom>
        </p:spPr>
        <p:txBody>
          <a:bodyPr vert="horz" wrap="square" lIns="0" tIns="11206" rIns="0" bIns="0" rtlCol="0">
            <a:spAutoFit/>
          </a:bodyPr>
          <a:lstStyle/>
          <a:p>
            <a:pPr marL="11206">
              <a:lnSpc>
                <a:spcPts val="2541"/>
              </a:lnSpc>
              <a:spcBef>
                <a:spcPts val="88"/>
              </a:spcBef>
            </a:pPr>
            <a:r>
              <a:rPr sz="2118" b="1" dirty="0">
                <a:latin typeface="Times New Roman"/>
                <a:cs typeface="Times New Roman"/>
              </a:rPr>
              <a:t>Each</a:t>
            </a:r>
            <a:r>
              <a:rPr sz="2118" b="1" spc="-40" dirty="0">
                <a:latin typeface="Times New Roman"/>
                <a:cs typeface="Times New Roman"/>
              </a:rPr>
              <a:t> </a:t>
            </a:r>
            <a:r>
              <a:rPr sz="2118" b="1" dirty="0">
                <a:latin typeface="Times New Roman"/>
                <a:cs typeface="Times New Roman"/>
              </a:rPr>
              <a:t>process</a:t>
            </a:r>
            <a:r>
              <a:rPr sz="2118" b="1" spc="-40" dirty="0">
                <a:latin typeface="Times New Roman"/>
                <a:cs typeface="Times New Roman"/>
              </a:rPr>
              <a:t> </a:t>
            </a:r>
            <a:r>
              <a:rPr sz="2118" b="1" dirty="0">
                <a:latin typeface="Times New Roman"/>
                <a:cs typeface="Times New Roman"/>
              </a:rPr>
              <a:t>runs</a:t>
            </a:r>
            <a:r>
              <a:rPr sz="2118" b="1" spc="-40" dirty="0">
                <a:latin typeface="Times New Roman"/>
                <a:cs typeface="Times New Roman"/>
              </a:rPr>
              <a:t> </a:t>
            </a:r>
            <a:r>
              <a:rPr sz="2118" b="1" dirty="0">
                <a:latin typeface="Times New Roman"/>
                <a:cs typeface="Times New Roman"/>
              </a:rPr>
              <a:t>in</a:t>
            </a:r>
            <a:r>
              <a:rPr sz="2118" b="1" spc="-40" dirty="0">
                <a:latin typeface="Times New Roman"/>
                <a:cs typeface="Times New Roman"/>
              </a:rPr>
              <a:t> </a:t>
            </a:r>
            <a:r>
              <a:rPr sz="2118" b="1" dirty="0">
                <a:latin typeface="Times New Roman"/>
                <a:cs typeface="Times New Roman"/>
              </a:rPr>
              <a:t>its</a:t>
            </a:r>
            <a:r>
              <a:rPr sz="2118" b="1" spc="-40" dirty="0">
                <a:latin typeface="Times New Roman"/>
                <a:cs typeface="Times New Roman"/>
              </a:rPr>
              <a:t> </a:t>
            </a:r>
            <a:r>
              <a:rPr sz="2118" b="1" dirty="0">
                <a:latin typeface="Times New Roman"/>
                <a:cs typeface="Times New Roman"/>
              </a:rPr>
              <a:t>own</a:t>
            </a:r>
            <a:r>
              <a:rPr sz="2118" b="1" spc="-31" dirty="0">
                <a:latin typeface="Times New Roman"/>
                <a:cs typeface="Times New Roman"/>
              </a:rPr>
              <a:t> </a:t>
            </a:r>
            <a:r>
              <a:rPr sz="2118" b="1" i="1" dirty="0">
                <a:solidFill>
                  <a:srgbClr val="AB1700"/>
                </a:solidFill>
                <a:latin typeface="Times New Roman"/>
                <a:cs typeface="Times New Roman"/>
              </a:rPr>
              <a:t>virtual</a:t>
            </a:r>
            <a:r>
              <a:rPr sz="2118" b="1" i="1" spc="-35" dirty="0">
                <a:solidFill>
                  <a:srgbClr val="AB1700"/>
                </a:solidFill>
                <a:latin typeface="Times New Roman"/>
                <a:cs typeface="Times New Roman"/>
              </a:rPr>
              <a:t> </a:t>
            </a:r>
            <a:r>
              <a:rPr sz="2118" b="1" i="1" dirty="0">
                <a:solidFill>
                  <a:srgbClr val="AB1700"/>
                </a:solidFill>
                <a:latin typeface="Times New Roman"/>
                <a:cs typeface="Times New Roman"/>
              </a:rPr>
              <a:t>memory</a:t>
            </a:r>
            <a:r>
              <a:rPr sz="2118" b="1" i="1" spc="-40" dirty="0">
                <a:solidFill>
                  <a:srgbClr val="AB1700"/>
                </a:solidFill>
                <a:latin typeface="Times New Roman"/>
                <a:cs typeface="Times New Roman"/>
              </a:rPr>
              <a:t> </a:t>
            </a:r>
            <a:r>
              <a:rPr sz="2118" b="1" i="1" dirty="0">
                <a:solidFill>
                  <a:srgbClr val="AB1700"/>
                </a:solidFill>
                <a:latin typeface="Times New Roman"/>
                <a:cs typeface="Times New Roman"/>
              </a:rPr>
              <a:t>address</a:t>
            </a:r>
            <a:r>
              <a:rPr sz="2118" b="1" i="1" spc="-40" dirty="0">
                <a:solidFill>
                  <a:srgbClr val="AB1700"/>
                </a:solidFill>
                <a:latin typeface="Times New Roman"/>
                <a:cs typeface="Times New Roman"/>
              </a:rPr>
              <a:t> </a:t>
            </a:r>
            <a:r>
              <a:rPr sz="2118" b="1" i="1" spc="-9" dirty="0">
                <a:solidFill>
                  <a:srgbClr val="AB1700"/>
                </a:solidFill>
                <a:latin typeface="Times New Roman"/>
                <a:cs typeface="Times New Roman"/>
              </a:rPr>
              <a:t>space</a:t>
            </a:r>
            <a:endParaRPr sz="2118">
              <a:latin typeface="Times New Roman"/>
              <a:cs typeface="Times New Roman"/>
            </a:endParaRPr>
          </a:p>
          <a:p>
            <a:pPr marL="280162">
              <a:lnSpc>
                <a:spcPts val="2541"/>
              </a:lnSpc>
            </a:pPr>
            <a:r>
              <a:rPr sz="2118" b="1" dirty="0">
                <a:latin typeface="Times New Roman"/>
                <a:cs typeface="Times New Roman"/>
              </a:rPr>
              <a:t>Which</a:t>
            </a:r>
            <a:r>
              <a:rPr sz="2118" b="1" spc="-66" dirty="0">
                <a:latin typeface="Times New Roman"/>
                <a:cs typeface="Times New Roman"/>
              </a:rPr>
              <a:t> </a:t>
            </a:r>
            <a:r>
              <a:rPr sz="2118" b="1" dirty="0">
                <a:latin typeface="Times New Roman"/>
                <a:cs typeface="Times New Roman"/>
              </a:rPr>
              <a:t>consists</a:t>
            </a:r>
            <a:r>
              <a:rPr sz="2118" b="1" spc="-62" dirty="0">
                <a:latin typeface="Times New Roman"/>
                <a:cs typeface="Times New Roman"/>
              </a:rPr>
              <a:t> </a:t>
            </a:r>
            <a:r>
              <a:rPr sz="2118" b="1" spc="-9" dirty="0">
                <a:latin typeface="Times New Roman"/>
                <a:cs typeface="Times New Roman"/>
              </a:rPr>
              <a:t>of...</a:t>
            </a:r>
            <a:endParaRPr sz="2118">
              <a:latin typeface="Times New Roman"/>
              <a:cs typeface="Times New Roman"/>
            </a:endParaRPr>
          </a:p>
          <a:p>
            <a:pPr marL="666786">
              <a:spcBef>
                <a:spcPts val="18"/>
              </a:spcBef>
            </a:pPr>
            <a:r>
              <a:rPr sz="2118" b="1" i="1" dirty="0">
                <a:solidFill>
                  <a:srgbClr val="AB1700"/>
                </a:solidFill>
                <a:latin typeface="Times New Roman"/>
                <a:cs typeface="Times New Roman"/>
              </a:rPr>
              <a:t>Text</a:t>
            </a:r>
            <a:r>
              <a:rPr sz="2118" b="1" i="1" spc="-22" dirty="0">
                <a:solidFill>
                  <a:srgbClr val="AB1700"/>
                </a:solidFill>
                <a:latin typeface="Times New Roman"/>
                <a:cs typeface="Times New Roman"/>
              </a:rPr>
              <a:t> </a:t>
            </a:r>
            <a:r>
              <a:rPr sz="2118" b="1" dirty="0">
                <a:latin typeface="Times New Roman"/>
                <a:cs typeface="Times New Roman"/>
              </a:rPr>
              <a:t>–</a:t>
            </a:r>
            <a:r>
              <a:rPr sz="2118" b="1" spc="-18" dirty="0">
                <a:latin typeface="Times New Roman"/>
                <a:cs typeface="Times New Roman"/>
              </a:rPr>
              <a:t> </a:t>
            </a:r>
            <a:r>
              <a:rPr sz="2118" b="1" dirty="0">
                <a:latin typeface="Times New Roman"/>
                <a:cs typeface="Times New Roman"/>
              </a:rPr>
              <a:t>the</a:t>
            </a:r>
            <a:r>
              <a:rPr sz="2118" b="1" spc="-18" dirty="0">
                <a:latin typeface="Times New Roman"/>
                <a:cs typeface="Times New Roman"/>
              </a:rPr>
              <a:t> </a:t>
            </a:r>
            <a:r>
              <a:rPr sz="2118" b="1" dirty="0">
                <a:latin typeface="Times New Roman"/>
                <a:cs typeface="Times New Roman"/>
              </a:rPr>
              <a:t>program</a:t>
            </a:r>
            <a:r>
              <a:rPr sz="2118" b="1" spc="-18" dirty="0">
                <a:latin typeface="Times New Roman"/>
                <a:cs typeface="Times New Roman"/>
              </a:rPr>
              <a:t> </a:t>
            </a:r>
            <a:r>
              <a:rPr sz="2118" b="1" dirty="0">
                <a:latin typeface="Times New Roman"/>
                <a:cs typeface="Times New Roman"/>
              </a:rPr>
              <a:t>code</a:t>
            </a:r>
            <a:r>
              <a:rPr sz="2118" b="1" spc="-13" dirty="0">
                <a:latin typeface="Times New Roman"/>
                <a:cs typeface="Times New Roman"/>
              </a:rPr>
              <a:t> </a:t>
            </a:r>
            <a:r>
              <a:rPr sz="2118" b="1" dirty="0">
                <a:latin typeface="Times New Roman"/>
                <a:cs typeface="Times New Roman"/>
              </a:rPr>
              <a:t>(usually</a:t>
            </a:r>
            <a:r>
              <a:rPr sz="2118" b="1" spc="-18" dirty="0">
                <a:latin typeface="Times New Roman"/>
                <a:cs typeface="Times New Roman"/>
              </a:rPr>
              <a:t> </a:t>
            </a:r>
            <a:r>
              <a:rPr sz="2118" b="1" dirty="0">
                <a:latin typeface="Times New Roman"/>
                <a:cs typeface="Times New Roman"/>
              </a:rPr>
              <a:t>read-</a:t>
            </a:r>
            <a:r>
              <a:rPr sz="2118" b="1" spc="-9" dirty="0">
                <a:latin typeface="Times New Roman"/>
                <a:cs typeface="Times New Roman"/>
              </a:rPr>
              <a:t>only)</a:t>
            </a:r>
            <a:endParaRPr sz="2118">
              <a:latin typeface="Times New Roman"/>
              <a:cs typeface="Times New Roman"/>
            </a:endParaRPr>
          </a:p>
          <a:p>
            <a:pPr marL="666786">
              <a:lnSpc>
                <a:spcPts val="2506"/>
              </a:lnSpc>
              <a:spcBef>
                <a:spcPts val="18"/>
              </a:spcBef>
            </a:pPr>
            <a:r>
              <a:rPr sz="2118" b="1" i="1" dirty="0">
                <a:solidFill>
                  <a:srgbClr val="AB1700"/>
                </a:solidFill>
                <a:latin typeface="Times New Roman"/>
                <a:cs typeface="Times New Roman"/>
              </a:rPr>
              <a:t>Data</a:t>
            </a:r>
            <a:r>
              <a:rPr sz="2118" b="1" i="1" spc="-9" dirty="0">
                <a:solidFill>
                  <a:srgbClr val="AB1700"/>
                </a:solidFill>
                <a:latin typeface="Times New Roman"/>
                <a:cs typeface="Times New Roman"/>
              </a:rPr>
              <a:t> </a:t>
            </a:r>
            <a:r>
              <a:rPr sz="2118" b="1" i="1" dirty="0">
                <a:solidFill>
                  <a:srgbClr val="AB1700"/>
                </a:solidFill>
                <a:latin typeface="Times New Roman"/>
                <a:cs typeface="Times New Roman"/>
              </a:rPr>
              <a:t>space</a:t>
            </a:r>
            <a:r>
              <a:rPr sz="2118" b="1" i="1" spc="-13" dirty="0">
                <a:solidFill>
                  <a:srgbClr val="AB1700"/>
                </a:solidFill>
                <a:latin typeface="Times New Roman"/>
                <a:cs typeface="Times New Roman"/>
              </a:rPr>
              <a:t> </a:t>
            </a:r>
            <a:r>
              <a:rPr sz="2118" b="1" i="1" dirty="0">
                <a:latin typeface="Times New Roman"/>
                <a:cs typeface="Times New Roman"/>
              </a:rPr>
              <a:t>–</a:t>
            </a:r>
            <a:r>
              <a:rPr sz="2118" b="1" i="1" spc="-9" dirty="0">
                <a:latin typeface="Times New Roman"/>
                <a:cs typeface="Times New Roman"/>
              </a:rPr>
              <a:t> </a:t>
            </a:r>
            <a:r>
              <a:rPr sz="2118" b="1" dirty="0">
                <a:latin typeface="Times New Roman"/>
                <a:cs typeface="Times New Roman"/>
              </a:rPr>
              <a:t>variables</a:t>
            </a:r>
            <a:r>
              <a:rPr sz="2118" b="1" spc="-13" dirty="0">
                <a:latin typeface="Times New Roman"/>
                <a:cs typeface="Times New Roman"/>
              </a:rPr>
              <a:t> </a:t>
            </a:r>
            <a:r>
              <a:rPr sz="2118" b="1" spc="-9" dirty="0">
                <a:latin typeface="Times New Roman"/>
                <a:cs typeface="Times New Roman"/>
              </a:rPr>
              <a:t>(initialized/uninitialized)</a:t>
            </a:r>
            <a:endParaRPr sz="2118">
              <a:latin typeface="Times New Roman"/>
              <a:cs typeface="Times New Roman"/>
            </a:endParaRPr>
          </a:p>
          <a:p>
            <a:pPr marL="666786">
              <a:lnSpc>
                <a:spcPts val="2506"/>
              </a:lnSpc>
            </a:pPr>
            <a:r>
              <a:rPr sz="2118" b="1" i="1" dirty="0">
                <a:solidFill>
                  <a:srgbClr val="AB1700"/>
                </a:solidFill>
                <a:latin typeface="Times New Roman"/>
                <a:cs typeface="Times New Roman"/>
              </a:rPr>
              <a:t>Stack</a:t>
            </a:r>
            <a:r>
              <a:rPr sz="2118" b="1" i="1" spc="-31" dirty="0">
                <a:solidFill>
                  <a:srgbClr val="AB1700"/>
                </a:solidFill>
                <a:latin typeface="Times New Roman"/>
                <a:cs typeface="Times New Roman"/>
              </a:rPr>
              <a:t> </a:t>
            </a:r>
            <a:r>
              <a:rPr sz="2118" b="1" i="1" dirty="0">
                <a:solidFill>
                  <a:srgbClr val="AB1700"/>
                </a:solidFill>
                <a:latin typeface="Times New Roman"/>
                <a:cs typeface="Times New Roman"/>
              </a:rPr>
              <a:t>space</a:t>
            </a:r>
            <a:r>
              <a:rPr sz="2118" b="1" i="1" spc="-31" dirty="0">
                <a:solidFill>
                  <a:srgbClr val="AB1700"/>
                </a:solidFill>
                <a:latin typeface="Times New Roman"/>
                <a:cs typeface="Times New Roman"/>
              </a:rPr>
              <a:t> </a:t>
            </a:r>
            <a:r>
              <a:rPr sz="2118" b="1" i="1" dirty="0">
                <a:latin typeface="Times New Roman"/>
                <a:cs typeface="Times New Roman"/>
              </a:rPr>
              <a:t>–</a:t>
            </a:r>
            <a:r>
              <a:rPr sz="2118" b="1" i="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for</a:t>
            </a:r>
            <a:r>
              <a:rPr sz="2118" b="1" spc="-26" dirty="0">
                <a:latin typeface="Times New Roman"/>
                <a:cs typeface="Times New Roman"/>
              </a:rPr>
              <a:t> </a:t>
            </a:r>
            <a:r>
              <a:rPr sz="2118" b="1" dirty="0">
                <a:latin typeface="Times New Roman"/>
                <a:cs typeface="Times New Roman"/>
              </a:rPr>
              <a:t>function</a:t>
            </a:r>
            <a:r>
              <a:rPr sz="2118" b="1" spc="-31" dirty="0">
                <a:latin typeface="Times New Roman"/>
                <a:cs typeface="Times New Roman"/>
              </a:rPr>
              <a:t> </a:t>
            </a:r>
            <a:r>
              <a:rPr sz="2118" b="1" spc="-9" dirty="0">
                <a:latin typeface="Times New Roman"/>
                <a:cs typeface="Times New Roman"/>
              </a:rPr>
              <a:t>calls</a:t>
            </a:r>
            <a:endParaRPr sz="2118">
              <a:latin typeface="Times New Roman"/>
              <a:cs typeface="Times New Roman"/>
            </a:endParaRPr>
          </a:p>
          <a:p>
            <a:pPr marL="1232152" algn="ctr">
              <a:spcBef>
                <a:spcPts val="1522"/>
              </a:spcBef>
            </a:pPr>
            <a:r>
              <a:rPr sz="1588" b="1" spc="-9" dirty="0">
                <a:latin typeface="Times New Roman"/>
                <a:cs typeface="Times New Roman"/>
              </a:rPr>
              <a:t>stack</a:t>
            </a:r>
            <a:endParaRPr sz="1588">
              <a:latin typeface="Times New Roman"/>
              <a:cs typeface="Times New Roman"/>
            </a:endParaRPr>
          </a:p>
        </p:txBody>
      </p:sp>
      <p:sp>
        <p:nvSpPr>
          <p:cNvPr id="9" name="object 9"/>
          <p:cNvSpPr txBox="1"/>
          <p:nvPr/>
        </p:nvSpPr>
        <p:spPr>
          <a:xfrm>
            <a:off x="4775947" y="4332194"/>
            <a:ext cx="403971" cy="666751"/>
          </a:xfrm>
          <a:prstGeom prst="rect">
            <a:avLst/>
          </a:prstGeom>
        </p:spPr>
        <p:txBody>
          <a:bodyPr vert="horz" wrap="square" lIns="0" tIns="11206" rIns="0" bIns="0" rtlCol="0">
            <a:spAutoFit/>
          </a:bodyPr>
          <a:lstStyle/>
          <a:p>
            <a:pPr marL="11206">
              <a:spcBef>
                <a:spcPts val="88"/>
              </a:spcBef>
            </a:pPr>
            <a:r>
              <a:rPr sz="1588" b="1" spc="-18" dirty="0">
                <a:latin typeface="Times New Roman"/>
                <a:cs typeface="Times New Roman"/>
              </a:rPr>
              <a:t>data</a:t>
            </a:r>
            <a:endParaRPr sz="1588">
              <a:latin typeface="Times New Roman"/>
              <a:cs typeface="Times New Roman"/>
            </a:endParaRPr>
          </a:p>
          <a:p>
            <a:pPr marL="11206">
              <a:spcBef>
                <a:spcPts val="1271"/>
              </a:spcBef>
            </a:pPr>
            <a:r>
              <a:rPr sz="1588" b="1" spc="-18" dirty="0">
                <a:latin typeface="Times New Roman"/>
                <a:cs typeface="Times New Roman"/>
              </a:rPr>
              <a:t>text</a:t>
            </a:r>
            <a:endParaRPr sz="1588">
              <a:latin typeface="Times New Roman"/>
              <a:cs typeface="Times New Roman"/>
            </a:endParaRPr>
          </a:p>
        </p:txBody>
      </p:sp>
      <p:sp>
        <p:nvSpPr>
          <p:cNvPr id="10" name="object 10"/>
          <p:cNvSpPr/>
          <p:nvPr/>
        </p:nvSpPr>
        <p:spPr>
          <a:xfrm>
            <a:off x="3160058" y="3428999"/>
            <a:ext cx="268941" cy="1748118"/>
          </a:xfrm>
          <a:custGeom>
            <a:avLst/>
            <a:gdLst/>
            <a:ahLst/>
            <a:cxnLst/>
            <a:rect l="l" t="t" r="r" b="b"/>
            <a:pathLst>
              <a:path w="304800" h="1981200">
                <a:moveTo>
                  <a:pt x="304799" y="1981199"/>
                </a:moveTo>
                <a:lnTo>
                  <a:pt x="256629" y="1972782"/>
                </a:lnTo>
                <a:lnTo>
                  <a:pt x="214794" y="1949345"/>
                </a:lnTo>
                <a:lnTo>
                  <a:pt x="181804" y="1913605"/>
                </a:lnTo>
                <a:lnTo>
                  <a:pt x="160169" y="1868283"/>
                </a:lnTo>
                <a:lnTo>
                  <a:pt x="152399" y="1816098"/>
                </a:lnTo>
                <a:lnTo>
                  <a:pt x="152399" y="1155700"/>
                </a:lnTo>
                <a:lnTo>
                  <a:pt x="144630" y="1103516"/>
                </a:lnTo>
                <a:lnTo>
                  <a:pt x="122995" y="1058194"/>
                </a:lnTo>
                <a:lnTo>
                  <a:pt x="90005" y="1022454"/>
                </a:lnTo>
                <a:lnTo>
                  <a:pt x="48170" y="999016"/>
                </a:lnTo>
                <a:lnTo>
                  <a:pt x="0" y="990599"/>
                </a:lnTo>
                <a:lnTo>
                  <a:pt x="48170" y="982182"/>
                </a:lnTo>
                <a:lnTo>
                  <a:pt x="90005" y="958745"/>
                </a:lnTo>
                <a:lnTo>
                  <a:pt x="122995" y="923005"/>
                </a:lnTo>
                <a:lnTo>
                  <a:pt x="144630" y="877683"/>
                </a:lnTo>
                <a:lnTo>
                  <a:pt x="152399" y="825498"/>
                </a:lnTo>
                <a:lnTo>
                  <a:pt x="152399" y="165100"/>
                </a:lnTo>
                <a:lnTo>
                  <a:pt x="160169" y="112916"/>
                </a:lnTo>
                <a:lnTo>
                  <a:pt x="181804" y="67594"/>
                </a:lnTo>
                <a:lnTo>
                  <a:pt x="214794" y="31854"/>
                </a:lnTo>
                <a:lnTo>
                  <a:pt x="256629" y="8416"/>
                </a:lnTo>
                <a:lnTo>
                  <a:pt x="304799" y="0"/>
                </a:lnTo>
              </a:path>
            </a:pathLst>
          </a:custGeom>
          <a:ln w="12699">
            <a:solidFill>
              <a:srgbClr val="000000"/>
            </a:solidFill>
          </a:ln>
        </p:spPr>
        <p:txBody>
          <a:bodyPr wrap="square" lIns="0" tIns="0" rIns="0" bIns="0" rtlCol="0"/>
          <a:lstStyle/>
          <a:p>
            <a:endParaRPr sz="1588"/>
          </a:p>
        </p:txBody>
      </p:sp>
      <p:sp>
        <p:nvSpPr>
          <p:cNvPr id="11" name="object 11"/>
          <p:cNvSpPr txBox="1"/>
          <p:nvPr/>
        </p:nvSpPr>
        <p:spPr>
          <a:xfrm>
            <a:off x="2288241" y="4063253"/>
            <a:ext cx="725581" cy="490138"/>
          </a:xfrm>
          <a:prstGeom prst="rect">
            <a:avLst/>
          </a:prstGeom>
        </p:spPr>
        <p:txBody>
          <a:bodyPr vert="horz" wrap="square" lIns="0" tIns="6163" rIns="0" bIns="0" rtlCol="0">
            <a:spAutoFit/>
          </a:bodyPr>
          <a:lstStyle/>
          <a:p>
            <a:pPr marL="134478" marR="4483" indent="-123271">
              <a:lnSpc>
                <a:spcPct val="101899"/>
              </a:lnSpc>
              <a:spcBef>
                <a:spcPts val="49"/>
              </a:spcBef>
            </a:pPr>
            <a:r>
              <a:rPr sz="1588" b="1" spc="-9" dirty="0">
                <a:latin typeface="Times New Roman"/>
                <a:cs typeface="Times New Roman"/>
              </a:rPr>
              <a:t>Address space</a:t>
            </a:r>
            <a:endParaRPr sz="1588">
              <a:latin typeface="Times New Roman"/>
              <a:cs typeface="Times New Roman"/>
            </a:endParaRPr>
          </a:p>
        </p:txBody>
      </p:sp>
      <p:sp>
        <p:nvSpPr>
          <p:cNvPr id="12" name="object 12"/>
          <p:cNvSpPr/>
          <p:nvPr/>
        </p:nvSpPr>
        <p:spPr>
          <a:xfrm>
            <a:off x="4426309" y="537883"/>
            <a:ext cx="3911413" cy="528357"/>
          </a:xfrm>
          <a:custGeom>
            <a:avLst/>
            <a:gdLst/>
            <a:ahLst/>
            <a:cxnLst/>
            <a:rect l="l" t="t" r="r" b="b"/>
            <a:pathLst>
              <a:path w="4432934" h="598805">
                <a:moveTo>
                  <a:pt x="774715" y="88902"/>
                </a:moveTo>
                <a:lnTo>
                  <a:pt x="781702" y="54297"/>
                </a:lnTo>
                <a:lnTo>
                  <a:pt x="800754" y="26038"/>
                </a:lnTo>
                <a:lnTo>
                  <a:pt x="829013" y="6986"/>
                </a:lnTo>
                <a:lnTo>
                  <a:pt x="863617" y="0"/>
                </a:lnTo>
                <a:lnTo>
                  <a:pt x="1384315" y="0"/>
                </a:lnTo>
                <a:lnTo>
                  <a:pt x="2298715" y="0"/>
                </a:lnTo>
                <a:lnTo>
                  <a:pt x="4343413" y="0"/>
                </a:lnTo>
                <a:lnTo>
                  <a:pt x="4378018" y="6986"/>
                </a:lnTo>
                <a:lnTo>
                  <a:pt x="4406276" y="26038"/>
                </a:lnTo>
                <a:lnTo>
                  <a:pt x="4425329" y="54297"/>
                </a:lnTo>
                <a:lnTo>
                  <a:pt x="4432315" y="88902"/>
                </a:lnTo>
                <a:lnTo>
                  <a:pt x="4432315" y="311149"/>
                </a:lnTo>
                <a:lnTo>
                  <a:pt x="4432315" y="444499"/>
                </a:lnTo>
                <a:lnTo>
                  <a:pt x="4425329" y="479102"/>
                </a:lnTo>
                <a:lnTo>
                  <a:pt x="4406276" y="507361"/>
                </a:lnTo>
                <a:lnTo>
                  <a:pt x="4378018" y="526413"/>
                </a:lnTo>
                <a:lnTo>
                  <a:pt x="4343413" y="533399"/>
                </a:lnTo>
                <a:lnTo>
                  <a:pt x="2298715" y="533399"/>
                </a:lnTo>
                <a:lnTo>
                  <a:pt x="1384315" y="533399"/>
                </a:lnTo>
                <a:lnTo>
                  <a:pt x="863617" y="533399"/>
                </a:lnTo>
                <a:lnTo>
                  <a:pt x="829013" y="526413"/>
                </a:lnTo>
                <a:lnTo>
                  <a:pt x="800754" y="507361"/>
                </a:lnTo>
                <a:lnTo>
                  <a:pt x="781702" y="479102"/>
                </a:lnTo>
                <a:lnTo>
                  <a:pt x="774715" y="444497"/>
                </a:lnTo>
                <a:lnTo>
                  <a:pt x="0" y="598495"/>
                </a:lnTo>
                <a:lnTo>
                  <a:pt x="774715" y="311149"/>
                </a:lnTo>
                <a:lnTo>
                  <a:pt x="774715" y="88902"/>
                </a:lnTo>
                <a:close/>
              </a:path>
            </a:pathLst>
          </a:custGeom>
          <a:ln w="19049">
            <a:solidFill>
              <a:srgbClr val="AB1700"/>
            </a:solidFill>
          </a:ln>
        </p:spPr>
        <p:txBody>
          <a:bodyPr wrap="square" lIns="0" tIns="0" rIns="0" bIns="0" rtlCol="0"/>
          <a:lstStyle/>
          <a:p>
            <a:endParaRPr sz="1588"/>
          </a:p>
        </p:txBody>
      </p:sp>
      <p:sp>
        <p:nvSpPr>
          <p:cNvPr id="13" name="object 13"/>
          <p:cNvSpPr txBox="1"/>
          <p:nvPr/>
        </p:nvSpPr>
        <p:spPr>
          <a:xfrm>
            <a:off x="5157510" y="573742"/>
            <a:ext cx="3097866" cy="337238"/>
          </a:xfrm>
          <a:prstGeom prst="rect">
            <a:avLst/>
          </a:prstGeom>
        </p:spPr>
        <p:txBody>
          <a:bodyPr vert="horz" wrap="square" lIns="0" tIns="11206" rIns="0" bIns="0" rtlCol="0">
            <a:spAutoFit/>
          </a:bodyPr>
          <a:lstStyle/>
          <a:p>
            <a:pPr marL="11206">
              <a:spcBef>
                <a:spcPts val="88"/>
              </a:spcBef>
            </a:pPr>
            <a:r>
              <a:rPr sz="2118" b="1" i="1" dirty="0">
                <a:solidFill>
                  <a:srgbClr val="AB1700"/>
                </a:solidFill>
                <a:latin typeface="Times New Roman"/>
                <a:cs typeface="Times New Roman"/>
              </a:rPr>
              <a:t>or</a:t>
            </a:r>
            <a:r>
              <a:rPr sz="2118" b="1" i="1" spc="-49" dirty="0">
                <a:solidFill>
                  <a:srgbClr val="AB1700"/>
                </a:solidFill>
                <a:latin typeface="Times New Roman"/>
                <a:cs typeface="Times New Roman"/>
              </a:rPr>
              <a:t> </a:t>
            </a:r>
            <a:r>
              <a:rPr sz="2118" b="1" i="1" dirty="0">
                <a:solidFill>
                  <a:srgbClr val="AB1700"/>
                </a:solidFill>
                <a:latin typeface="Times New Roman"/>
                <a:cs typeface="Times New Roman"/>
              </a:rPr>
              <a:t>“Logical”</a:t>
            </a:r>
            <a:r>
              <a:rPr sz="2118" b="1" i="1" spc="-115" dirty="0">
                <a:solidFill>
                  <a:srgbClr val="AB1700"/>
                </a:solidFill>
                <a:latin typeface="Times New Roman"/>
                <a:cs typeface="Times New Roman"/>
              </a:rPr>
              <a:t> </a:t>
            </a:r>
            <a:r>
              <a:rPr sz="2118" b="1" i="1" dirty="0">
                <a:solidFill>
                  <a:srgbClr val="AB1700"/>
                </a:solidFill>
                <a:latin typeface="Times New Roman"/>
                <a:cs typeface="Times New Roman"/>
              </a:rPr>
              <a:t>Address</a:t>
            </a:r>
            <a:r>
              <a:rPr sz="2118" b="1" i="1" spc="-49" dirty="0">
                <a:solidFill>
                  <a:srgbClr val="AB1700"/>
                </a:solidFill>
                <a:latin typeface="Times New Roman"/>
                <a:cs typeface="Times New Roman"/>
              </a:rPr>
              <a:t> </a:t>
            </a:r>
            <a:r>
              <a:rPr sz="2118" b="1" i="1" spc="-9" dirty="0">
                <a:solidFill>
                  <a:srgbClr val="AB1700"/>
                </a:solidFill>
                <a:latin typeface="Times New Roman"/>
                <a:cs typeface="Times New Roman"/>
              </a:rPr>
              <a:t>Space</a:t>
            </a:r>
            <a:endParaRPr sz="2118">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D09E0-7D86-745B-3252-DF51651174E9}"/>
              </a:ext>
            </a:extLst>
          </p:cNvPr>
          <p:cNvSpPr>
            <a:spLocks noGrp="1"/>
          </p:cNvSpPr>
          <p:nvPr>
            <p:ph idx="1"/>
          </p:nvPr>
        </p:nvSpPr>
        <p:spPr/>
        <p:txBody>
          <a:bodyPr>
            <a:normAutofit fontScale="70000" lnSpcReduction="20000"/>
          </a:bodyPr>
          <a:lstStyle/>
          <a:p>
            <a:pPr algn="just"/>
            <a:r>
              <a:rPr lang="en-US" altLang="zh-CN" dirty="0"/>
              <a:t>A</a:t>
            </a:r>
          </a:p>
          <a:p>
            <a:pPr marL="0" indent="0" algn="just">
              <a:buNone/>
            </a:pPr>
            <a:r>
              <a:rPr lang="en-US" altLang="zh-CN" b="0" i="0" dirty="0">
                <a:solidFill>
                  <a:srgbClr val="000000"/>
                </a:solidFill>
                <a:effectLst/>
                <a:latin typeface="Raleway" pitchFamily="2" charset="0"/>
              </a:rPr>
              <a:t>The control unit is responsible for fetching and decoding instructions.</a:t>
            </a:r>
            <a:endParaRPr lang="en-US" altLang="zh-CN" dirty="0"/>
          </a:p>
          <a:p>
            <a:pPr algn="just"/>
            <a:r>
              <a:rPr lang="en-US" altLang="zh-CN" dirty="0"/>
              <a:t>B</a:t>
            </a:r>
          </a:p>
          <a:p>
            <a:pPr marL="0" indent="0" algn="just">
              <a:buNone/>
            </a:pPr>
            <a:r>
              <a:rPr lang="en-US" altLang="zh-CN" dirty="0">
                <a:solidFill>
                  <a:srgbClr val="000000"/>
                </a:solidFill>
                <a:latin typeface="Raleway" pitchFamily="2" charset="0"/>
              </a:rPr>
              <a:t>A</a:t>
            </a:r>
            <a:r>
              <a:rPr lang="en-US" altLang="zh-CN" b="0" i="0" dirty="0">
                <a:solidFill>
                  <a:srgbClr val="000000"/>
                </a:solidFill>
                <a:effectLst/>
                <a:latin typeface="Raleway" pitchFamily="2" charset="0"/>
              </a:rPr>
              <a:t> timer interrupt is used to enforce time-sharing among multiple processes in a multitasking operating system. When a timer interrupt occurs, the system can perform a context switch to allow another process to execute, ensuring fair CPU time allocation.</a:t>
            </a:r>
            <a:endParaRPr lang="en-US" altLang="zh-CN" dirty="0"/>
          </a:p>
          <a:p>
            <a:pPr algn="just"/>
            <a:r>
              <a:rPr lang="en-US" altLang="zh-CN" dirty="0"/>
              <a:t>C</a:t>
            </a:r>
          </a:p>
          <a:p>
            <a:pPr marL="0" indent="0" algn="just">
              <a:buNone/>
            </a:pPr>
            <a:r>
              <a:rPr lang="en-US" altLang="zh-CN" b="0" i="0" dirty="0">
                <a:solidFill>
                  <a:srgbClr val="000000"/>
                </a:solidFill>
                <a:effectLst/>
                <a:latin typeface="Raleway" pitchFamily="2" charset="0"/>
              </a:rPr>
              <a:t>Simply, PCB does not store cache memory</a:t>
            </a:r>
            <a:endParaRPr lang="en-US" altLang="zh-CN" dirty="0"/>
          </a:p>
          <a:p>
            <a:pPr algn="just"/>
            <a:r>
              <a:rPr lang="en-US" altLang="zh-CN" dirty="0"/>
              <a:t>C</a:t>
            </a:r>
          </a:p>
          <a:p>
            <a:pPr marL="0" indent="0" algn="just">
              <a:buNone/>
            </a:pPr>
            <a:r>
              <a:rPr lang="en-US" altLang="zh-CN" dirty="0">
                <a:solidFill>
                  <a:srgbClr val="000000"/>
                </a:solidFill>
                <a:latin typeface="Raleway" pitchFamily="2" charset="0"/>
              </a:rPr>
              <a:t>A</a:t>
            </a:r>
            <a:r>
              <a:rPr lang="en-US" altLang="zh-CN" b="0" i="0" dirty="0">
                <a:solidFill>
                  <a:srgbClr val="000000"/>
                </a:solidFill>
                <a:effectLst/>
                <a:latin typeface="Raleway" pitchFamily="2" charset="0"/>
              </a:rPr>
              <a:t> context switch is used to allow multitasking and switch between processes.</a:t>
            </a:r>
            <a:endParaRPr lang="zh-CN" altLang="en-US" dirty="0"/>
          </a:p>
        </p:txBody>
      </p:sp>
      <p:sp>
        <p:nvSpPr>
          <p:cNvPr id="5" name="Title 1">
            <a:extLst>
              <a:ext uri="{FF2B5EF4-FFF2-40B4-BE49-F238E27FC236}">
                <a16:creationId xmlns:a16="http://schemas.microsoft.com/office/drawing/2014/main" id="{CA63133F-949A-1E68-AEDB-CCEA79CBF3A2}"/>
              </a:ext>
            </a:extLst>
          </p:cNvPr>
          <p:cNvSpPr>
            <a:spLocks noGrp="1"/>
          </p:cNvSpPr>
          <p:nvPr>
            <p:ph type="title"/>
          </p:nvPr>
        </p:nvSpPr>
        <p:spPr>
          <a:xfrm>
            <a:off x="457200" y="274638"/>
            <a:ext cx="8229600" cy="1143000"/>
          </a:xfrm>
        </p:spPr>
        <p:txBody>
          <a:bodyPr/>
          <a:lstStyle/>
          <a:p>
            <a:r>
              <a:rPr lang="en-US" altLang="zh-CN" dirty="0"/>
              <a:t>Correct Answers</a:t>
            </a:r>
            <a:endParaRPr lang="zh-CN" altLang="en-US" dirty="0"/>
          </a:p>
        </p:txBody>
      </p:sp>
    </p:spTree>
    <p:extLst>
      <p:ext uri="{BB962C8B-B14F-4D97-AF65-F5344CB8AC3E}">
        <p14:creationId xmlns:p14="http://schemas.microsoft.com/office/powerpoint/2010/main" val="1710999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417638"/>
            <a:ext cx="8229600" cy="5165724"/>
          </a:xfrm>
        </p:spPr>
        <p:txBody>
          <a:bodyPr>
            <a:normAutofit fontScale="77500" lnSpcReduction="20000"/>
          </a:bodyPr>
          <a:lstStyle/>
          <a:p>
            <a:pPr marL="0" indent="0">
              <a:buNone/>
            </a:pPr>
            <a:r>
              <a:rPr lang="en-US" altLang="en-US" b="1" u="sng" dirty="0">
                <a:highlight>
                  <a:srgbClr val="FFFF00"/>
                </a:highlight>
              </a:rPr>
              <a:t>Cooperating Processes</a:t>
            </a:r>
          </a:p>
          <a:p>
            <a:r>
              <a:rPr lang="en-US" altLang="en-US" dirty="0"/>
              <a:t>Processes within a system may be independent or cooperating</a:t>
            </a:r>
          </a:p>
          <a:p>
            <a:pPr lvl="1"/>
            <a:r>
              <a:rPr lang="en-US" altLang="en-US" b="1" dirty="0"/>
              <a:t>Independent</a:t>
            </a:r>
            <a:r>
              <a:rPr lang="en-US" altLang="en-US" dirty="0"/>
              <a:t> process cannot affect (or be affected) by the execution of another process</a:t>
            </a:r>
          </a:p>
          <a:p>
            <a:pPr lvl="1"/>
            <a:r>
              <a:rPr lang="en-US" altLang="en-US" b="1" dirty="0">
                <a:solidFill>
                  <a:srgbClr val="000000"/>
                </a:solidFill>
              </a:rPr>
              <a:t>Cooperating</a:t>
            </a:r>
            <a:r>
              <a:rPr lang="en-US" altLang="en-US" dirty="0"/>
              <a:t> process can affect (or be affected) by the execution of another process</a:t>
            </a:r>
          </a:p>
          <a:p>
            <a:r>
              <a:rPr lang="en-US" altLang="zh-CN" dirty="0"/>
              <a:t>There are several reasons for providing an environment that allows process cooperation: - </a:t>
            </a:r>
            <a:r>
              <a:rPr lang="en-US" altLang="en-US" dirty="0"/>
              <a:t>Advantages of process cooperation</a:t>
            </a:r>
          </a:p>
          <a:p>
            <a:pPr lvl="1"/>
            <a:r>
              <a:rPr lang="en-US" altLang="en-US" dirty="0"/>
              <a:t>Information sharing </a:t>
            </a:r>
          </a:p>
          <a:p>
            <a:pPr lvl="1"/>
            <a:r>
              <a:rPr lang="en-US" altLang="en-US" dirty="0"/>
              <a:t>Computation speed-up</a:t>
            </a:r>
          </a:p>
          <a:p>
            <a:pPr lvl="1"/>
            <a:r>
              <a:rPr lang="en-US" altLang="en-US" dirty="0"/>
              <a:t>Modularity (application will divided into modules/sub tasks)</a:t>
            </a:r>
          </a:p>
          <a:p>
            <a:pPr lvl="1"/>
            <a:r>
              <a:rPr lang="en-US" altLang="en-US" dirty="0"/>
              <a:t>Convenience (may be better to work with multiple processes)</a:t>
            </a:r>
          </a:p>
          <a:p>
            <a:endParaRPr lang="en-US" dirty="0"/>
          </a:p>
        </p:txBody>
      </p:sp>
      <p:sp>
        <p:nvSpPr>
          <p:cNvPr id="8" name="Title 1">
            <a:extLst>
              <a:ext uri="{FF2B5EF4-FFF2-40B4-BE49-F238E27FC236}">
                <a16:creationId xmlns:a16="http://schemas.microsoft.com/office/drawing/2014/main" id="{A4F74A98-F7CC-502E-9521-B88C6093885F}"/>
              </a:ext>
            </a:extLst>
          </p:cNvPr>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3.4 Inter Process Communication</a:t>
            </a:r>
          </a:p>
        </p:txBody>
      </p:sp>
    </p:spTree>
    <p:extLst>
      <p:ext uri="{BB962C8B-B14F-4D97-AF65-F5344CB8AC3E}">
        <p14:creationId xmlns:p14="http://schemas.microsoft.com/office/powerpoint/2010/main" val="1935033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1703AB-A27F-7A24-663F-DEBC5EB13D49}"/>
              </a:ext>
            </a:extLst>
          </p:cNvPr>
          <p:cNvPicPr>
            <a:picLocks noChangeAspect="1"/>
          </p:cNvPicPr>
          <p:nvPr/>
        </p:nvPicPr>
        <p:blipFill>
          <a:blip r:embed="rId2"/>
          <a:stretch>
            <a:fillRect/>
          </a:stretch>
        </p:blipFill>
        <p:spPr>
          <a:xfrm>
            <a:off x="0" y="1775556"/>
            <a:ext cx="9144000" cy="3306888"/>
          </a:xfrm>
          <a:prstGeom prst="rect">
            <a:avLst/>
          </a:prstGeom>
        </p:spPr>
      </p:pic>
    </p:spTree>
    <p:extLst>
      <p:ext uri="{BB962C8B-B14F-4D97-AF65-F5344CB8AC3E}">
        <p14:creationId xmlns:p14="http://schemas.microsoft.com/office/powerpoint/2010/main" val="6588074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3.5 Inter </a:t>
            </a:r>
            <a:r>
              <a:rPr lang="en-US" dirty="0"/>
              <a:t>Process Communication(IPC) Mechanisms</a:t>
            </a:r>
          </a:p>
        </p:txBody>
      </p:sp>
      <p:sp>
        <p:nvSpPr>
          <p:cNvPr id="3" name="Content Placeholder 2"/>
          <p:cNvSpPr>
            <a:spLocks noGrp="1"/>
          </p:cNvSpPr>
          <p:nvPr>
            <p:ph idx="1"/>
          </p:nvPr>
        </p:nvSpPr>
        <p:spPr/>
        <p:txBody>
          <a:bodyPr/>
          <a:lstStyle/>
          <a:p>
            <a:r>
              <a:rPr lang="en-US" dirty="0"/>
              <a:t>Cooperating process require a facility/mechanism for interprocess communication(IPC)</a:t>
            </a:r>
          </a:p>
          <a:p>
            <a:r>
              <a:rPr lang="en-US" dirty="0"/>
              <a:t>There are two basic mechanism provided by most systems</a:t>
            </a:r>
          </a:p>
          <a:p>
            <a:pPr>
              <a:buNone/>
            </a:pPr>
            <a:r>
              <a:rPr lang="en-US" dirty="0"/>
              <a:t>	1. Shared Memory</a:t>
            </a:r>
          </a:p>
          <a:p>
            <a:pPr>
              <a:buNone/>
            </a:pPr>
            <a:r>
              <a:rPr lang="en-US" dirty="0"/>
              <a:t>	2. Message Passing</a:t>
            </a:r>
          </a:p>
        </p:txBody>
      </p:sp>
    </p:spTree>
    <p:extLst>
      <p:ext uri="{BB962C8B-B14F-4D97-AF65-F5344CB8AC3E}">
        <p14:creationId xmlns:p14="http://schemas.microsoft.com/office/powerpoint/2010/main" val="15799767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228600" y="1280535"/>
            <a:ext cx="8229600" cy="576263"/>
          </a:xfrm>
        </p:spPr>
        <p:txBody>
          <a:bodyPr>
            <a:normAutofit fontScale="90000"/>
          </a:bodyPr>
          <a:lstStyle/>
          <a:p>
            <a:pPr eaLnBrk="1" hangingPunct="1"/>
            <a:r>
              <a:rPr lang="en-US" altLang="en-US" dirty="0"/>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524000" y="205364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8592" y="262038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CF2C06C8-71D7-05A9-70F6-B28B795BD96B}"/>
              </a:ext>
            </a:extLst>
          </p:cNvPr>
          <p:cNvSpPr txBox="1">
            <a:spLocks/>
          </p:cNvSpPr>
          <p:nvPr/>
        </p:nvSpPr>
        <p:spPr>
          <a:xfrm>
            <a:off x="457199" y="222467"/>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Inter Process Communication(IPC) Mechanisms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p:txBody>
          <a:bodyPr>
            <a:normAutofit lnSpcReduction="10000"/>
          </a:bodyPr>
          <a:lstStyle/>
          <a:p>
            <a:r>
              <a:rPr lang="en-US" dirty="0"/>
              <a:t>A region of shared memory is established between (among) two or more processes</a:t>
            </a:r>
          </a:p>
          <a:p>
            <a:r>
              <a:rPr lang="en-US" dirty="0"/>
              <a:t>Establisment of that shared region is done via the help of the operating system kernel</a:t>
            </a:r>
          </a:p>
          <a:p>
            <a:r>
              <a:rPr lang="en-US" dirty="0"/>
              <a:t>Then, processes can read and write shared memory region (segment) directly as ordinary memory access (like they are accessing memory variables directly without kernel help)</a:t>
            </a:r>
          </a:p>
          <a:p>
            <a:endParaRPr lang="en-US" dirty="0"/>
          </a:p>
        </p:txBody>
      </p:sp>
    </p:spTree>
    <p:extLst>
      <p:ext uri="{BB962C8B-B14F-4D97-AF65-F5344CB8AC3E}">
        <p14:creationId xmlns:p14="http://schemas.microsoft.com/office/powerpoint/2010/main" val="66180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86EB-1BDD-8DDC-E9A8-5B378CCCF608}"/>
              </a:ext>
            </a:extLst>
          </p:cNvPr>
          <p:cNvSpPr>
            <a:spLocks noGrp="1"/>
          </p:cNvSpPr>
          <p:nvPr>
            <p:ph type="title"/>
          </p:nvPr>
        </p:nvSpPr>
        <p:spPr/>
        <p:txBody>
          <a:bodyPr/>
          <a:lstStyle/>
          <a:p>
            <a:r>
              <a:rPr lang="en-US" altLang="zh-CN" dirty="0"/>
              <a:t>Recommended reading</a:t>
            </a:r>
            <a:endParaRPr lang="zh-CN" altLang="en-US" dirty="0"/>
          </a:p>
        </p:txBody>
      </p:sp>
      <p:sp>
        <p:nvSpPr>
          <p:cNvPr id="3" name="Content Placeholder 2">
            <a:extLst>
              <a:ext uri="{FF2B5EF4-FFF2-40B4-BE49-F238E27FC236}">
                <a16:creationId xmlns:a16="http://schemas.microsoft.com/office/drawing/2014/main" id="{F1EADCDD-49E8-6743-D2BD-843F28543307}"/>
              </a:ext>
            </a:extLst>
          </p:cNvPr>
          <p:cNvSpPr>
            <a:spLocks noGrp="1"/>
          </p:cNvSpPr>
          <p:nvPr>
            <p:ph idx="1"/>
          </p:nvPr>
        </p:nvSpPr>
        <p:spPr>
          <a:xfrm>
            <a:off x="533400" y="3124200"/>
            <a:ext cx="8229600" cy="609600"/>
          </a:xfrm>
        </p:spPr>
        <p:txBody>
          <a:bodyPr>
            <a:normAutofit fontScale="85000" lnSpcReduction="10000"/>
          </a:bodyPr>
          <a:lstStyle/>
          <a:p>
            <a:pPr marL="0" indent="0">
              <a:buNone/>
            </a:pPr>
            <a:r>
              <a:rPr lang="en-US" altLang="zh-CN" dirty="0"/>
              <a:t>Read 3.4 and 3.5 now quickly to summarize the concepts </a:t>
            </a:r>
            <a:endParaRPr lang="zh-CN" altLang="en-US" dirty="0"/>
          </a:p>
        </p:txBody>
      </p:sp>
    </p:spTree>
    <p:extLst>
      <p:ext uri="{BB962C8B-B14F-4D97-AF65-F5344CB8AC3E}">
        <p14:creationId xmlns:p14="http://schemas.microsoft.com/office/powerpoint/2010/main" val="6925854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pic>
        <p:nvPicPr>
          <p:cNvPr id="4" name="Content Placeholder 3" descr="33.png"/>
          <p:cNvPicPr>
            <a:picLocks noGrp="1" noChangeAspect="1"/>
          </p:cNvPicPr>
          <p:nvPr>
            <p:ph idx="1"/>
          </p:nvPr>
        </p:nvPicPr>
        <p:blipFill>
          <a:blip r:embed="rId2"/>
          <a:stretch>
            <a:fillRect/>
          </a:stretch>
        </p:blipFill>
        <p:spPr>
          <a:xfrm>
            <a:off x="609600" y="1295400"/>
            <a:ext cx="3663001" cy="4525963"/>
          </a:xfrm>
        </p:spPr>
      </p:pic>
      <p:pic>
        <p:nvPicPr>
          <p:cNvPr id="5" name="Picture 4" descr="33.png"/>
          <p:cNvPicPr>
            <a:picLocks noChangeAspect="1"/>
          </p:cNvPicPr>
          <p:nvPr/>
        </p:nvPicPr>
        <p:blipFill>
          <a:blip r:embed="rId3"/>
          <a:stretch>
            <a:fillRect/>
          </a:stretch>
        </p:blipFill>
        <p:spPr>
          <a:xfrm>
            <a:off x="5105400" y="1219200"/>
            <a:ext cx="3743848" cy="4639323"/>
          </a:xfrm>
          <a:prstGeom prst="rect">
            <a:avLst/>
          </a:prstGeom>
        </p:spPr>
      </p:pic>
      <p:sp>
        <p:nvSpPr>
          <p:cNvPr id="6" name="TextBox 5">
            <a:extLst>
              <a:ext uri="{FF2B5EF4-FFF2-40B4-BE49-F238E27FC236}">
                <a16:creationId xmlns:a16="http://schemas.microsoft.com/office/drawing/2014/main" id="{3A0694C6-C92E-C54C-6A31-B7DC1931D75D}"/>
              </a:ext>
            </a:extLst>
          </p:cNvPr>
          <p:cNvSpPr txBox="1"/>
          <p:nvPr/>
        </p:nvSpPr>
        <p:spPr>
          <a:xfrm>
            <a:off x="190500" y="5934414"/>
            <a:ext cx="8763000" cy="523220"/>
          </a:xfrm>
          <a:prstGeom prst="rect">
            <a:avLst/>
          </a:prstGeom>
          <a:noFill/>
        </p:spPr>
        <p:txBody>
          <a:bodyPr wrap="square">
            <a:spAutoFit/>
          </a:bodyPr>
          <a:lstStyle/>
          <a:p>
            <a:pPr algn="ctr"/>
            <a:r>
              <a:rPr lang="en-US" altLang="zh-CN" sz="2800" b="1" i="0" dirty="0">
                <a:solidFill>
                  <a:srgbClr val="404040"/>
                </a:solidFill>
                <a:effectLst/>
                <a:latin typeface="DeepSeek-CJK-patch"/>
              </a:rPr>
              <a:t>Can you identify any possible issues ?</a:t>
            </a:r>
            <a:endParaRPr lang="zh-CN" altLang="en-US" sz="2800" dirty="0"/>
          </a:p>
        </p:txBody>
      </p:sp>
    </p:spTree>
    <p:extLst>
      <p:ext uri="{BB962C8B-B14F-4D97-AF65-F5344CB8AC3E}">
        <p14:creationId xmlns:p14="http://schemas.microsoft.com/office/powerpoint/2010/main" val="599779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pic>
        <p:nvPicPr>
          <p:cNvPr id="2050" name="Picture 2" descr="PPT - Interprocess Communications PowerPoint Presentation, free download - ID:1330962">
            <a:extLst>
              <a:ext uri="{FF2B5EF4-FFF2-40B4-BE49-F238E27FC236}">
                <a16:creationId xmlns:a16="http://schemas.microsoft.com/office/drawing/2014/main" id="{EFA01AFD-EAA3-3AC6-A29F-49BE330F1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55" b="13333"/>
          <a:stretch/>
        </p:blipFill>
        <p:spPr bwMode="auto">
          <a:xfrm>
            <a:off x="0" y="1143000"/>
            <a:ext cx="9144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1179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a:xfrm>
            <a:off x="457200" y="1600200"/>
            <a:ext cx="8229600" cy="3505200"/>
          </a:xfrm>
        </p:spPr>
        <p:txBody>
          <a:bodyPr>
            <a:normAutofit/>
          </a:bodyPr>
          <a:lstStyle/>
          <a:p>
            <a:pPr algn="just"/>
            <a:r>
              <a:rPr lang="en-US" sz="4400" dirty="0"/>
              <a:t>To illustrate the use of the shared memory IPC mechanism, a </a:t>
            </a:r>
            <a:r>
              <a:rPr lang="en-US" sz="4400" dirty="0">
                <a:highlight>
                  <a:srgbClr val="FFFF00"/>
                </a:highlight>
              </a:rPr>
              <a:t>general model problem, </a:t>
            </a:r>
            <a:r>
              <a:rPr lang="en-US" sz="4400" dirty="0"/>
              <a:t>called producer-consumer problem, can be used.</a:t>
            </a:r>
          </a:p>
        </p:txBody>
      </p:sp>
      <p:sp>
        <p:nvSpPr>
          <p:cNvPr id="4" name="TextBox 3">
            <a:extLst>
              <a:ext uri="{FF2B5EF4-FFF2-40B4-BE49-F238E27FC236}">
                <a16:creationId xmlns:a16="http://schemas.microsoft.com/office/drawing/2014/main" id="{8F542E97-E5D3-7405-DEB0-D6AE0C0E9151}"/>
              </a:ext>
            </a:extLst>
          </p:cNvPr>
          <p:cNvSpPr txBox="1"/>
          <p:nvPr/>
        </p:nvSpPr>
        <p:spPr>
          <a:xfrm>
            <a:off x="190500" y="5537653"/>
            <a:ext cx="8763000" cy="954107"/>
          </a:xfrm>
          <a:prstGeom prst="rect">
            <a:avLst/>
          </a:prstGeom>
          <a:noFill/>
        </p:spPr>
        <p:txBody>
          <a:bodyPr wrap="square">
            <a:spAutoFit/>
          </a:bodyPr>
          <a:lstStyle/>
          <a:p>
            <a:pPr algn="ctr"/>
            <a:r>
              <a:rPr lang="en-US" altLang="zh-CN" sz="2800" b="1" i="0" dirty="0">
                <a:solidFill>
                  <a:srgbClr val="404040"/>
                </a:solidFill>
                <a:effectLst/>
                <a:latin typeface="DeepSeek-CJK-patch"/>
              </a:rPr>
              <a:t>The </a:t>
            </a:r>
            <a:r>
              <a:rPr lang="en-US" altLang="zh-CN" sz="2800" b="1" dirty="0">
                <a:solidFill>
                  <a:srgbClr val="404040"/>
                </a:solidFill>
                <a:latin typeface="DeepSeek-CJK-patch"/>
              </a:rPr>
              <a:t>issues with PC are </a:t>
            </a:r>
            <a:r>
              <a:rPr lang="en-US" altLang="zh-CN" sz="2800" b="1" i="0" dirty="0">
                <a:solidFill>
                  <a:srgbClr val="404040"/>
                </a:solidFill>
                <a:effectLst/>
                <a:latin typeface="DeepSeek-CJK-patch"/>
              </a:rPr>
              <a:t>Race Condition, Busy Waiting and No Mutual Exclusion</a:t>
            </a:r>
            <a:endParaRPr lang="zh-CN" altLang="en-US" sz="2800" dirty="0"/>
          </a:p>
        </p:txBody>
      </p:sp>
    </p:spTree>
    <p:extLst>
      <p:ext uri="{BB962C8B-B14F-4D97-AF65-F5344CB8AC3E}">
        <p14:creationId xmlns:p14="http://schemas.microsoft.com/office/powerpoint/2010/main" val="15846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2692</TotalTime>
  <Words>7679</Words>
  <Application>Microsoft Office PowerPoint</Application>
  <PresentationFormat>On-screen Show (4:3)</PresentationFormat>
  <Paragraphs>721</Paragraphs>
  <Slides>132</Slides>
  <Notes>34</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132</vt:i4>
      </vt:variant>
    </vt:vector>
  </HeadingPairs>
  <TitlesOfParts>
    <vt:vector size="144" baseType="lpstr">
      <vt:lpstr>DeepSeek-CJK-patch</vt:lpstr>
      <vt:lpstr>Monotype Sorts</vt:lpstr>
      <vt:lpstr>Arial</vt:lpstr>
      <vt:lpstr>Calibri</vt:lpstr>
      <vt:lpstr>Courier New</vt:lpstr>
      <vt:lpstr>Helvetica</vt:lpstr>
      <vt:lpstr>Raleway</vt:lpstr>
      <vt:lpstr>Symbol</vt:lpstr>
      <vt:lpstr>Times New Roman</vt:lpstr>
      <vt:lpstr>Verdana</vt:lpstr>
      <vt:lpstr>Wingdings</vt:lpstr>
      <vt:lpstr>Office Theme</vt:lpstr>
      <vt:lpstr>Chapter 3:  Processes</vt:lpstr>
      <vt:lpstr>Outline</vt:lpstr>
      <vt:lpstr>Process</vt:lpstr>
      <vt:lpstr>CHAPTER OBJECTIVES</vt:lpstr>
      <vt:lpstr>PROCESS</vt:lpstr>
      <vt:lpstr>PROCESS (CONT.)</vt:lpstr>
      <vt:lpstr>PASSIVE ENTITY &amp; ACTIVE ENTITY</vt:lpstr>
      <vt:lpstr>Processes</vt:lpstr>
      <vt:lpstr>Virtual Address Space</vt:lpstr>
      <vt:lpstr>Process Switching</vt:lpstr>
      <vt:lpstr>Process Switching</vt:lpstr>
      <vt:lpstr>Process Switching</vt:lpstr>
      <vt:lpstr>Process Switching</vt:lpstr>
      <vt:lpstr>Process Switching</vt:lpstr>
      <vt:lpstr>Process Switching</vt:lpstr>
      <vt:lpstr>Process Switching</vt:lpstr>
      <vt:lpstr>Process Switching</vt:lpstr>
      <vt:lpstr>Why use the process abstraction?</vt:lpstr>
      <vt:lpstr>The Role of the Scheduler</vt:lpstr>
      <vt:lpstr>PROCESS IN MEMORY</vt:lpstr>
      <vt:lpstr>A PROCESS GENERALLY INCLUDES</vt:lpstr>
      <vt:lpstr>PROCESS STATES</vt:lpstr>
      <vt:lpstr>PowerPoint Presentation</vt:lpstr>
      <vt:lpstr>PROCESS STATES DIAGRAM</vt:lpstr>
      <vt:lpstr>PROCESS STATES DIAGRAM</vt:lpstr>
      <vt:lpstr>Implementation of process switching</vt:lpstr>
      <vt:lpstr>Process Control Block (PCB)</vt:lpstr>
      <vt:lpstr>Process Control Block (PCB)</vt:lpstr>
      <vt:lpstr>Process Control Block (cont.)</vt:lpstr>
      <vt:lpstr>Process Control Block (cont.)</vt:lpstr>
      <vt:lpstr>Process Control Block (cont)</vt:lpstr>
      <vt:lpstr>Process Control Block (cont)</vt:lpstr>
      <vt:lpstr>3.1.4 Threads</vt:lpstr>
      <vt:lpstr>3.1.4 Threads</vt:lpstr>
      <vt:lpstr>3.1.4 Threads</vt:lpstr>
      <vt:lpstr>3.1.4 Threads</vt:lpstr>
      <vt:lpstr>3.1.4 Threads</vt:lpstr>
      <vt:lpstr>Process Representation in Linux</vt:lpstr>
      <vt:lpstr>Process Scheduling</vt:lpstr>
      <vt:lpstr>Ready and Wait Queues</vt:lpstr>
      <vt:lpstr>Representation of Process Scheduling</vt:lpstr>
      <vt:lpstr>PowerPoint Presentation</vt:lpstr>
      <vt:lpstr>Context Switch</vt:lpstr>
      <vt:lpstr>Multitasking in Mobile Systems</vt:lpstr>
      <vt:lpstr>Time Sharing</vt:lpstr>
      <vt:lpstr>Process Scheduler &amp; Process Identifier</vt:lpstr>
      <vt:lpstr>OPERATIONS ON PROCESSES</vt:lpstr>
      <vt:lpstr>PROCESS CREATION</vt:lpstr>
      <vt:lpstr>PROCESS CREATION (cont.)</vt:lpstr>
      <vt:lpstr>PROCESS CREATION (cont.)</vt:lpstr>
      <vt:lpstr>Process Creation (Cont.)</vt:lpstr>
      <vt:lpstr>PROCESS TERMINATION</vt:lpstr>
      <vt:lpstr>PROCESS TERMINATION</vt:lpstr>
      <vt:lpstr>PROCESS TERMINATION</vt:lpstr>
      <vt:lpstr>PROCESS TERMINATION</vt:lpstr>
      <vt:lpstr>Android Process Importance Hierarchy</vt:lpstr>
      <vt:lpstr>Android Process Importance Hierarchy</vt:lpstr>
      <vt:lpstr>Android Process Importance Hierarchy</vt:lpstr>
      <vt:lpstr>Android Process Importance Hierarchy</vt:lpstr>
      <vt:lpstr>Android Process Importance Hierarchy</vt:lpstr>
      <vt:lpstr>Android Process Importance Hierarchy</vt:lpstr>
      <vt:lpstr>Week#06 Wednesday’s Lecture</vt:lpstr>
      <vt:lpstr>PowerPoint Presentation</vt:lpstr>
      <vt:lpstr>PowerPoint Presentation</vt:lpstr>
      <vt:lpstr>PowerPoint Presentation</vt:lpstr>
      <vt:lpstr>PowerPoint Presentation</vt:lpstr>
      <vt:lpstr>PowerPoint Presentation</vt:lpstr>
      <vt:lpstr>Multi-process Architecture – Chrome Browser</vt:lpstr>
      <vt:lpstr>Multi-process Architecture – Chrome Browser</vt:lpstr>
      <vt:lpstr>PowerPoint Presentation</vt:lpstr>
      <vt:lpstr>PowerPoint Presentation</vt:lpstr>
      <vt:lpstr>THREE MAJOR ACTIVITIES OF AN OPERATING SYSTEM IN REGARD TO MEMORY MANAGEMENT</vt:lpstr>
      <vt:lpstr>THREE MAJOR ACTIVITIES OF AN OPERATING SYSTEM IN REGARD TO SECONDARY STORAGE MANAGEMENT</vt:lpstr>
      <vt:lpstr>SCHEDULING QUEUES</vt:lpstr>
      <vt:lpstr>WHICH EVENTS COULD OCCUR WHEN A PROCESS IS ALLOCATED THE CPU AND IS EXECUTING</vt:lpstr>
      <vt:lpstr>WHICH EVENTS COULD OCCUR WHEN A PROCESS IS ALLOCATED THE CPU AND IS EXECUTING</vt:lpstr>
      <vt:lpstr>SCHEDULERS</vt:lpstr>
      <vt:lpstr>Process State Diagram</vt:lpstr>
      <vt:lpstr>Degree of Multiprogramming  </vt:lpstr>
      <vt:lpstr>CPU-bound Processes</vt:lpstr>
      <vt:lpstr>I/O-bound Processes</vt:lpstr>
      <vt:lpstr>PowerPoint Presentation</vt:lpstr>
      <vt:lpstr>Week#07 Monday’s Lecture</vt:lpstr>
      <vt:lpstr>PowerPoint Presentation</vt:lpstr>
      <vt:lpstr>PowerPoint Presentation</vt:lpstr>
      <vt:lpstr>MCQs</vt:lpstr>
      <vt:lpstr>MCQs</vt:lpstr>
      <vt:lpstr>MCQs</vt:lpstr>
      <vt:lpstr>Correct Answers</vt:lpstr>
      <vt:lpstr>Correct Answers</vt:lpstr>
      <vt:lpstr>PowerPoint Presentation</vt:lpstr>
      <vt:lpstr>PowerPoint Presentation</vt:lpstr>
      <vt:lpstr>3.5 Inter Process Communication(IPC) Mechanisms</vt:lpstr>
      <vt:lpstr>Communications Models </vt:lpstr>
      <vt:lpstr>Shared Memory IPC Mechanism</vt:lpstr>
      <vt:lpstr>Recommended reading</vt:lpstr>
      <vt:lpstr>Shared Memory IPC Mechanism</vt:lpstr>
      <vt:lpstr>Shared Memory IPC Mechanism</vt:lpstr>
      <vt:lpstr>Shared Memory IPC Mechanism</vt:lpstr>
      <vt:lpstr>Producer and Consumer problem</vt:lpstr>
      <vt:lpstr>Race Condition</vt:lpstr>
      <vt:lpstr>Busy Waiting</vt:lpstr>
      <vt:lpstr>Shared Memory IPC Mechanism</vt:lpstr>
      <vt:lpstr>Producer-Consumer Problem</vt:lpstr>
      <vt:lpstr>Producer-Consumer Problem</vt:lpstr>
      <vt:lpstr>Producer </vt:lpstr>
      <vt:lpstr>Consumer</vt:lpstr>
      <vt:lpstr>Producer (server), Consumer (client)</vt:lpstr>
      <vt:lpstr>Producer-Consumer Problem</vt:lpstr>
      <vt:lpstr>Producer-Consumer Problem</vt:lpstr>
      <vt:lpstr>PowerPoint Presentation</vt:lpstr>
      <vt:lpstr>PowerPoint Presentation</vt:lpstr>
      <vt:lpstr>3.6 IPC in Message-Passing Systems</vt:lpstr>
      <vt:lpstr>Message Passing IPC Mechanism</vt:lpstr>
      <vt:lpstr>Logical issues with message passing</vt:lpstr>
      <vt:lpstr>Direct Communication</vt:lpstr>
      <vt:lpstr>Indirect Communication</vt:lpstr>
      <vt:lpstr>Indirect Communication</vt:lpstr>
      <vt:lpstr>Synchronization</vt:lpstr>
      <vt:lpstr>PowerPoint Presentation</vt:lpstr>
      <vt:lpstr>Buffering in Message-Passing</vt:lpstr>
      <vt:lpstr>3.7 Examples of IPC Systems (Self coverage)</vt:lpstr>
      <vt:lpstr>End of Chapter 3  but it’s not end actually</vt:lpstr>
      <vt:lpstr>Communications in Client-Server Systems</vt:lpstr>
      <vt:lpstr>Sockets</vt:lpstr>
      <vt:lpstr>Socket Communication</vt:lpstr>
      <vt:lpstr>Sockets in Java</vt:lpstr>
      <vt:lpstr>Sockets in Java</vt:lpstr>
      <vt:lpstr>Remote Procedure Calls</vt:lpstr>
      <vt:lpstr>Remote Procedure Calls (Cont.)</vt:lpstr>
      <vt:lpstr>Execution of RPC</vt:lpstr>
      <vt:lpstr>End of Chapter 3</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Hamaila Saeed</dc:creator>
  <cp:lastModifiedBy>awais ahmed</cp:lastModifiedBy>
  <cp:revision>244</cp:revision>
  <dcterms:created xsi:type="dcterms:W3CDTF">2016-08-06T19:41:05Z</dcterms:created>
  <dcterms:modified xsi:type="dcterms:W3CDTF">2025-04-04T03:36:55Z</dcterms:modified>
</cp:coreProperties>
</file>